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1.xml" ContentType="application/vnd.openxmlformats-officedocument.drawingml.chart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37"/>
  </p:notesMasterIdLst>
  <p:handoutMasterIdLst>
    <p:handoutMasterId r:id="rId38"/>
  </p:handoutMasterIdLst>
  <p:sldIdLst>
    <p:sldId id="290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7" r:id="rId21"/>
    <p:sldId id="292" r:id="rId22"/>
    <p:sldId id="293" r:id="rId23"/>
    <p:sldId id="294" r:id="rId24"/>
    <p:sldId id="295" r:id="rId25"/>
    <p:sldId id="282" r:id="rId26"/>
    <p:sldId id="283" r:id="rId27"/>
    <p:sldId id="284" r:id="rId28"/>
    <p:sldId id="301" r:id="rId29"/>
    <p:sldId id="285" r:id="rId30"/>
    <p:sldId id="296" r:id="rId31"/>
    <p:sldId id="297" r:id="rId32"/>
    <p:sldId id="299" r:id="rId33"/>
    <p:sldId id="300" r:id="rId34"/>
    <p:sldId id="288" r:id="rId35"/>
    <p:sldId id="289" r:id="rId36"/>
  </p:sldIdLst>
  <p:sldSz cx="12192000" cy="6858000"/>
  <p:notesSz cx="6858000" cy="9144000"/>
  <p:embeddedFontLs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B058DC6-2392-4779-928D-FA56583EFF76}">
  <a:tblStyle styleId="{6B058DC6-2392-4779-928D-FA56583EFF76}" styleName="Table_0"/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040" autoAdjust="0"/>
    <p:restoredTop sz="98694" autoAdjust="0"/>
  </p:normalViewPr>
  <p:slideViewPr>
    <p:cSldViewPr>
      <p:cViewPr>
        <p:scale>
          <a:sx n="50" d="100"/>
          <a:sy n="50" d="100"/>
        </p:scale>
        <p:origin x="-1608" y="-8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2478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>
        <c:manualLayout>
          <c:layoutTarget val="inner"/>
          <c:xMode val="edge"/>
          <c:yMode val="edge"/>
          <c:x val="4.3200594910564043E-2"/>
          <c:y val="0.22442220322805365"/>
          <c:w val="0.57274117403127667"/>
          <c:h val="0.74188702289752329"/>
        </c:manualLayout>
      </c:layout>
      <c:pie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Répartition des magasins Auchan dans le monde</c:v>
                </c:pt>
              </c:strCache>
            </c:strRef>
          </c:tx>
          <c:dLbls>
            <c:dLbl>
              <c:idx val="3"/>
              <c:layout>
                <c:manualLayout>
                  <c:x val="5.6950126398558176E-2"/>
                  <c:y val="4.129613447446902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2.665514326499039E-2"/>
                  <c:y val="0.1166308271111514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bg1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Feuil1!$A$2:$A$7</c:f>
              <c:strCache>
                <c:ptCount val="6"/>
                <c:pt idx="0">
                  <c:v>Taiwan/Chine</c:v>
                </c:pt>
                <c:pt idx="1">
                  <c:v>France</c:v>
                </c:pt>
                <c:pt idx="2">
                  <c:v>Espagne</c:v>
                </c:pt>
                <c:pt idx="3">
                  <c:v>Pologne</c:v>
                </c:pt>
                <c:pt idx="4">
                  <c:v>Russie/Ukraine</c:v>
                </c:pt>
                <c:pt idx="5">
                  <c:v>Italie</c:v>
                </c:pt>
              </c:strCache>
            </c:strRef>
          </c:cat>
          <c:val>
            <c:numRef>
              <c:f>Feuil1!$B$2:$B$7</c:f>
              <c:numCache>
                <c:formatCode>0%</c:formatCode>
                <c:ptCount val="6"/>
                <c:pt idx="0">
                  <c:v>0.2487106017191977</c:v>
                </c:pt>
                <c:pt idx="1">
                  <c:v>0.33753581661891119</c:v>
                </c:pt>
                <c:pt idx="2">
                  <c:v>0.19885386819484241</c:v>
                </c:pt>
                <c:pt idx="3">
                  <c:v>2.2349570200573064E-2</c:v>
                </c:pt>
                <c:pt idx="4">
                  <c:v>0.15931232091690545</c:v>
                </c:pt>
                <c:pt idx="5">
                  <c:v>3.3237822349570199E-2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>
        <c:manualLayout>
          <c:xMode val="edge"/>
          <c:yMode val="edge"/>
          <c:x val="0.61602749667057422"/>
          <c:y val="0.29010435650887184"/>
          <c:w val="0.36105168975728807"/>
          <c:h val="0.70989560756705272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 u="sng" dirty="0"/>
              <a:t>Parts de marché dans l'alimentaire en </a:t>
            </a:r>
            <a:r>
              <a:rPr lang="fr-FR" u="sng" dirty="0" smtClean="0"/>
              <a:t>2016</a:t>
            </a:r>
            <a:endParaRPr lang="fr-FR" u="sng" dirty="0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1.920601895604673E-3"/>
          <c:y val="0.23906718697922452"/>
          <c:w val="0.57592587310118692"/>
          <c:h val="0.75179320985947429"/>
        </c:manualLayout>
      </c:layout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Parts de marché dans l'alimentaire en 2013</c:v>
                </c:pt>
              </c:strCache>
            </c:strRef>
          </c:tx>
          <c:dLbls>
            <c:dLbl>
              <c:idx val="0"/>
              <c:layout>
                <c:manualLayout>
                  <c:x val="5.1646137442160067E-2"/>
                  <c:y val="-2.2784360765470503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1.2080088513757229E-2"/>
                  <c:y val="3.192509317350894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4.8320354055028892E-3"/>
                  <c:y val="9.577527952052977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-2.4127574413653749E-2"/>
                  <c:y val="-5.108040045630253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6"/>
              <c:layout>
                <c:manualLayout>
                  <c:x val="2.8201231609186281E-2"/>
                  <c:y val="4.5568504541162042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Feuil1!$A$2:$A$8</c:f>
              <c:strCache>
                <c:ptCount val="7"/>
                <c:pt idx="0">
                  <c:v>Groupe Auchan</c:v>
                </c:pt>
                <c:pt idx="1">
                  <c:v>Autres</c:v>
                </c:pt>
                <c:pt idx="2">
                  <c:v>E.Leclerc</c:v>
                </c:pt>
                <c:pt idx="3">
                  <c:v>Groupe Carrefour</c:v>
                </c:pt>
                <c:pt idx="4">
                  <c:v>Système U</c:v>
                </c:pt>
                <c:pt idx="5">
                  <c:v>Groupe Casino</c:v>
                </c:pt>
                <c:pt idx="6">
                  <c:v>Les Mousquetaires</c:v>
                </c:pt>
              </c:strCache>
            </c:strRef>
          </c:cat>
          <c:val>
            <c:numRef>
              <c:f>Feuil1!$B$2:$B$8</c:f>
              <c:numCache>
                <c:formatCode>0%</c:formatCode>
                <c:ptCount val="7"/>
                <c:pt idx="0" formatCode="0.00%">
                  <c:v>0.11600000000000001</c:v>
                </c:pt>
                <c:pt idx="1">
                  <c:v>0.28000000000000003</c:v>
                </c:pt>
                <c:pt idx="2" formatCode="0.00%">
                  <c:v>0.185</c:v>
                </c:pt>
                <c:pt idx="3" formatCode="0.00%">
                  <c:v>0.20300000000000001</c:v>
                </c:pt>
                <c:pt idx="4" formatCode="0.00%">
                  <c:v>6.4000000000000001E-2</c:v>
                </c:pt>
                <c:pt idx="5" formatCode="0.00%">
                  <c:v>7.0000000000000007E-2</c:v>
                </c:pt>
                <c:pt idx="6" formatCode="0.00%">
                  <c:v>7.1999999999999995E-2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>
        <c:manualLayout>
          <c:xMode val="edge"/>
          <c:yMode val="edge"/>
          <c:x val="0.59435513658655537"/>
          <c:y val="0.30130658225474954"/>
          <c:w val="0.39363512912979637"/>
          <c:h val="0.61214487452783028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26"/>
    </mc:Choice>
    <mc:Fallback>
      <c:style val="26"/>
    </mc:Fallback>
  </mc:AlternateContent>
  <c:chart>
    <c:title>
      <c:tx>
        <c:rich>
          <a:bodyPr/>
          <a:lstStyle/>
          <a:p>
            <a:pPr>
              <a:defRPr/>
            </a:pPr>
            <a:r>
              <a:rPr lang="fr-FR" u="sng" dirty="0"/>
              <a:t>Parts de marché dans l'alimentaire « en ligne » en </a:t>
            </a:r>
            <a:r>
              <a:rPr lang="fr-FR" u="sng" dirty="0" smtClean="0"/>
              <a:t>2016</a:t>
            </a:r>
            <a:endParaRPr lang="fr-FR" u="sng" dirty="0"/>
          </a:p>
        </c:rich>
      </c:tx>
      <c:layout/>
      <c:overlay val="0"/>
    </c:title>
    <c:autoTitleDeleted val="0"/>
    <c:plotArea>
      <c:layout/>
      <c:doughnutChart>
        <c:varyColors val="1"/>
        <c:ser>
          <c:idx val="0"/>
          <c:order val="0"/>
          <c:tx>
            <c:strRef>
              <c:f>Feuil1!$B$1</c:f>
              <c:strCache>
                <c:ptCount val="1"/>
                <c:pt idx="0">
                  <c:v>Parts de marché dans l'alimentaire "en ligneé en 2013</c:v>
                </c:pt>
              </c:strCache>
            </c:strRef>
          </c:tx>
          <c:dPt>
            <c:idx val="0"/>
            <c:bubble3D val="0"/>
            <c:spPr>
              <a:solidFill>
                <a:srgbClr val="FFC000"/>
              </a:solidFill>
            </c:spPr>
          </c:dPt>
          <c:dPt>
            <c:idx val="1"/>
            <c:bubble3D val="0"/>
            <c:spPr>
              <a:solidFill>
                <a:srgbClr val="FF0000"/>
              </a:solidFill>
            </c:spPr>
          </c:dPt>
          <c:dPt>
            <c:idx val="2"/>
            <c:bubble3D val="0"/>
            <c:spPr>
              <a:solidFill>
                <a:srgbClr val="00B050"/>
              </a:solidFill>
            </c:spPr>
          </c:dPt>
          <c:dPt>
            <c:idx val="3"/>
            <c:bubble3D val="0"/>
            <c:spPr>
              <a:solidFill>
                <a:srgbClr val="0070C0"/>
              </a:solidFill>
            </c:spPr>
          </c:dPt>
          <c:dPt>
            <c:idx val="4"/>
            <c:bubble3D val="0"/>
            <c:spPr>
              <a:solidFill>
                <a:srgbClr val="FFFF00"/>
              </a:solidFill>
              <a:ln>
                <a:solidFill>
                  <a:srgbClr val="FFFF00"/>
                </a:solidFill>
              </a:ln>
            </c:spPr>
          </c:dPt>
          <c:dPt>
            <c:idx val="5"/>
            <c:bubble3D val="0"/>
            <c:spPr>
              <a:solidFill>
                <a:srgbClr val="C00000"/>
              </a:solidFill>
            </c:spPr>
          </c:dPt>
          <c:dLbls>
            <c:dLbl>
              <c:idx val="6"/>
              <c:layout>
                <c:manualLayout>
                  <c:x val="7.532541170972077E-3"/>
                  <c:y val="-4.829289067807781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>
                    <a:solidFill>
                      <a:schemeClr val="tx1"/>
                    </a:solidFill>
                  </a:defRPr>
                </a:pPr>
                <a:endParaRPr lang="fr-F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</c:dLbls>
          <c:cat>
            <c:strRef>
              <c:f>Feuil1!$A$2:$A$8</c:f>
              <c:strCache>
                <c:ptCount val="7"/>
                <c:pt idx="0">
                  <c:v>Groupe Auchan</c:v>
                </c:pt>
                <c:pt idx="1">
                  <c:v>Autres</c:v>
                </c:pt>
                <c:pt idx="2">
                  <c:v>E.Leclerc</c:v>
                </c:pt>
                <c:pt idx="3">
                  <c:v>Groupe Carrefour</c:v>
                </c:pt>
                <c:pt idx="4">
                  <c:v>Groupe Casino</c:v>
                </c:pt>
                <c:pt idx="5">
                  <c:v>Système U</c:v>
                </c:pt>
                <c:pt idx="6">
                  <c:v>Les Mousquetaires</c:v>
                </c:pt>
              </c:strCache>
            </c:strRef>
          </c:cat>
          <c:val>
            <c:numRef>
              <c:f>Feuil1!$B$2:$B$8</c:f>
              <c:numCache>
                <c:formatCode>0%</c:formatCode>
                <c:ptCount val="7"/>
                <c:pt idx="0">
                  <c:v>0.16</c:v>
                </c:pt>
                <c:pt idx="1">
                  <c:v>0.12</c:v>
                </c:pt>
                <c:pt idx="2" formatCode="0.00%">
                  <c:v>0.1925</c:v>
                </c:pt>
                <c:pt idx="3" formatCode="0.00%">
                  <c:v>0.12</c:v>
                </c:pt>
                <c:pt idx="4">
                  <c:v>0.26</c:v>
                </c:pt>
                <c:pt idx="5" formatCode="0.00%">
                  <c:v>0.1275</c:v>
                </c:pt>
                <c:pt idx="6" formatCode="0.00%">
                  <c:v>0.02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fr-FR"/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67E931-68C3-42EF-905C-6EC2BE08B6D2}" type="datetimeFigureOut">
              <a:rPr lang="fr-FR" smtClean="0"/>
              <a:t>09/06/2017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3034DC-5D3D-4CB0-A08D-132D9D633F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3038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399" cy="30860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‹N°›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400377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6" name="Shape 14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Shape 14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/>
              <a:t>pénétration : c’est le pourcentage des foyers, des individus ou consommateurs qui fréquentent les magasins du groupe considéré.</a:t>
            </a:r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Shape 299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0" name="Shape 32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Shape 3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5" name="Shape 3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</p:spPr>
        <p:txBody>
          <a:bodyPr lIns="91425" tIns="45700" rIns="91425" bIns="45700" anchor="b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Shape 15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93" name="Shape 39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Shape 40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03" name="Shape 40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Shape 41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33" name="Shape 43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fld id="{00000000-1234-1234-1234-123412341234}" type="slidenum">
              <a:rPr lang="fr-F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fr-F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Shape 44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Shape 44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Shape 453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4" name="Shape 454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Shape 46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9591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fr-FR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Shape 17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74" name="Shape 37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Shape 37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72" name="Shape 47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Shape 47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48558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2" name="Shape 492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62768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Shape 50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504" name="Shape 50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Shape 50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Shape 51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5" name="Shape 51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hape 18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4" name="Shape 184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</a:pPr>
            <a:endParaRPr lang="fr-FR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Shape 197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7" name="Shape 20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Shape 220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0" name="Shape 230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2" name="Shape 242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Shape 24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fr-FR"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Diapositive de titr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hape 17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371600" y="1803405"/>
            <a:ext cx="9448800" cy="182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7909560" y="4314328"/>
            <a:ext cx="2910900" cy="37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1371600" y="4323844"/>
            <a:ext cx="64008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077200" y="143086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Image panoramique avec légende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>
            <a:spLocks noGrp="1"/>
          </p:cNvSpPr>
          <p:nvPr>
            <p:ph type="title"/>
          </p:nvPr>
        </p:nvSpPr>
        <p:spPr>
          <a:xfrm>
            <a:off x="685777" y="4697360"/>
            <a:ext cx="10821900" cy="81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pic" idx="2"/>
          </p:nvPr>
        </p:nvSpPr>
        <p:spPr>
          <a:xfrm>
            <a:off x="681727" y="941438"/>
            <a:ext cx="10821900" cy="347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1"/>
          </p:nvPr>
        </p:nvSpPr>
        <p:spPr>
          <a:xfrm>
            <a:off x="685800" y="5516714"/>
            <a:ext cx="10820400" cy="70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Shape 80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81" name="Shape 8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re et légende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Shape 83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685800" y="753531"/>
            <a:ext cx="10820400" cy="280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85" name="Shape 85"/>
          <p:cNvSpPr txBox="1">
            <a:spLocks noGrp="1"/>
          </p:cNvSpPr>
          <p:nvPr>
            <p:ph type="body" idx="1"/>
          </p:nvPr>
        </p:nvSpPr>
        <p:spPr>
          <a:xfrm>
            <a:off x="1024466" y="3649132"/>
            <a:ext cx="10130400" cy="999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Shape 86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Shape 87"/>
          <p:cNvSpPr txBox="1">
            <a:spLocks noGrp="1"/>
          </p:cNvSpPr>
          <p:nvPr>
            <p:ph type="ftr" idx="11"/>
          </p:nvPr>
        </p:nvSpPr>
        <p:spPr>
          <a:xfrm>
            <a:off x="685800" y="379940"/>
            <a:ext cx="69915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itation avec légend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Shape 90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Shape 91"/>
          <p:cNvSpPr txBox="1">
            <a:spLocks noGrp="1"/>
          </p:cNvSpPr>
          <p:nvPr>
            <p:ph type="title"/>
          </p:nvPr>
        </p:nvSpPr>
        <p:spPr>
          <a:xfrm>
            <a:off x="1024466" y="753533"/>
            <a:ext cx="10151400" cy="2604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1303865" y="3365555"/>
            <a:ext cx="9592800" cy="444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3" name="Shape 93"/>
          <p:cNvSpPr txBox="1">
            <a:spLocks noGrp="1"/>
          </p:cNvSpPr>
          <p:nvPr>
            <p:ph type="body" idx="2"/>
          </p:nvPr>
        </p:nvSpPr>
        <p:spPr>
          <a:xfrm>
            <a:off x="1024466" y="3959862"/>
            <a:ext cx="10151400" cy="67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Shape 95"/>
          <p:cNvSpPr txBox="1">
            <a:spLocks noGrp="1"/>
          </p:cNvSpPr>
          <p:nvPr>
            <p:ph type="ftr" idx="11"/>
          </p:nvPr>
        </p:nvSpPr>
        <p:spPr>
          <a:xfrm>
            <a:off x="685800" y="379940"/>
            <a:ext cx="69915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76250" y="933450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lang="fr-FR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10984229" y="2701290"/>
            <a:ext cx="609600" cy="5847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Clr>
                <a:schemeClr val="dk1"/>
              </a:buClr>
              <a:buSzPct val="25000"/>
              <a:buFont typeface="Century Gothic"/>
              <a:buNone/>
            </a:pPr>
            <a:r>
              <a:rPr lang="fr-FR" sz="8000" b="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rte nom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Shape 100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Shape 101"/>
          <p:cNvSpPr txBox="1">
            <a:spLocks noGrp="1"/>
          </p:cNvSpPr>
          <p:nvPr>
            <p:ph type="title"/>
          </p:nvPr>
        </p:nvSpPr>
        <p:spPr>
          <a:xfrm>
            <a:off x="1024495" y="1124700"/>
            <a:ext cx="10146300" cy="2511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1024466" y="3648314"/>
            <a:ext cx="10144800" cy="99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Shape 103"/>
          <p:cNvSpPr txBox="1">
            <a:spLocks noGrp="1"/>
          </p:cNvSpPr>
          <p:nvPr>
            <p:ph type="dt" idx="10"/>
          </p:nvPr>
        </p:nvSpPr>
        <p:spPr>
          <a:xfrm>
            <a:off x="7814452" y="378883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ftr" idx="11"/>
          </p:nvPr>
        </p:nvSpPr>
        <p:spPr>
          <a:xfrm>
            <a:off x="685800" y="378883"/>
            <a:ext cx="69915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105" name="Shape 105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 colonne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2895600" y="761999"/>
            <a:ext cx="8610600" cy="130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2202080"/>
            <a:ext cx="3456300" cy="61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9" name="Shape 109"/>
          <p:cNvSpPr txBox="1">
            <a:spLocks noGrp="1"/>
          </p:cNvSpPr>
          <p:nvPr>
            <p:ph type="body" idx="2"/>
          </p:nvPr>
        </p:nvSpPr>
        <p:spPr>
          <a:xfrm>
            <a:off x="685799" y="2904565"/>
            <a:ext cx="3456300" cy="331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3"/>
          </p:nvPr>
        </p:nvSpPr>
        <p:spPr>
          <a:xfrm>
            <a:off x="4368800" y="2201333"/>
            <a:ext cx="34563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body" idx="4"/>
          </p:nvPr>
        </p:nvSpPr>
        <p:spPr>
          <a:xfrm>
            <a:off x="4366857" y="2904066"/>
            <a:ext cx="3456300" cy="331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2" name="Shape 112"/>
          <p:cNvSpPr txBox="1">
            <a:spLocks noGrp="1"/>
          </p:cNvSpPr>
          <p:nvPr>
            <p:ph type="body" idx="5"/>
          </p:nvPr>
        </p:nvSpPr>
        <p:spPr>
          <a:xfrm>
            <a:off x="8051800" y="2192866"/>
            <a:ext cx="3456300" cy="62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3" name="Shape 113"/>
          <p:cNvSpPr txBox="1">
            <a:spLocks noGrp="1"/>
          </p:cNvSpPr>
          <p:nvPr>
            <p:ph type="body" idx="6"/>
          </p:nvPr>
        </p:nvSpPr>
        <p:spPr>
          <a:xfrm>
            <a:off x="8051800" y="2904565"/>
            <a:ext cx="3456300" cy="331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4" name="Shape 114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15" name="Shape 115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116" name="Shape 11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 colonnes d’image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8618" y="4191000"/>
            <a:ext cx="3451500" cy="68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pic" idx="2"/>
          </p:nvPr>
        </p:nvSpPr>
        <p:spPr>
          <a:xfrm>
            <a:off x="688618" y="2362200"/>
            <a:ext cx="3451500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5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1" name="Shape 121"/>
          <p:cNvSpPr txBox="1">
            <a:spLocks noGrp="1"/>
          </p:cNvSpPr>
          <p:nvPr>
            <p:ph type="body" idx="3"/>
          </p:nvPr>
        </p:nvSpPr>
        <p:spPr>
          <a:xfrm>
            <a:off x="688618" y="4873764"/>
            <a:ext cx="3451500" cy="13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2" name="Shape 122"/>
          <p:cNvSpPr txBox="1">
            <a:spLocks noGrp="1"/>
          </p:cNvSpPr>
          <p:nvPr>
            <p:ph type="body" idx="4"/>
          </p:nvPr>
        </p:nvSpPr>
        <p:spPr>
          <a:xfrm>
            <a:off x="4374262" y="4191000"/>
            <a:ext cx="3448800" cy="68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pic" idx="5"/>
          </p:nvPr>
        </p:nvSpPr>
        <p:spPr>
          <a:xfrm>
            <a:off x="4374262" y="2362200"/>
            <a:ext cx="3448800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5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4" name="Shape 124"/>
          <p:cNvSpPr txBox="1">
            <a:spLocks noGrp="1"/>
          </p:cNvSpPr>
          <p:nvPr>
            <p:ph type="body" idx="6"/>
          </p:nvPr>
        </p:nvSpPr>
        <p:spPr>
          <a:xfrm>
            <a:off x="4374264" y="4873762"/>
            <a:ext cx="3448800" cy="13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5" name="Shape 125"/>
          <p:cNvSpPr txBox="1">
            <a:spLocks noGrp="1"/>
          </p:cNvSpPr>
          <p:nvPr>
            <p:ph type="body" idx="7"/>
          </p:nvPr>
        </p:nvSpPr>
        <p:spPr>
          <a:xfrm>
            <a:off x="8049731" y="4191000"/>
            <a:ext cx="3456600" cy="68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pic" idx="8"/>
          </p:nvPr>
        </p:nvSpPr>
        <p:spPr>
          <a:xfrm>
            <a:off x="8049854" y="2362200"/>
            <a:ext cx="3447900" cy="1524000"/>
          </a:xfrm>
          <a:prstGeom prst="roundRect">
            <a:avLst>
              <a:gd name="adj" fmla="val 0"/>
            </a:avLst>
          </a:prstGeom>
          <a:noFill/>
          <a:ln>
            <a:noFill/>
          </a:ln>
          <a:effectLst>
            <a:outerShdw blurRad="50799" dist="50800" dir="5400000" algn="tl" rotWithShape="0">
              <a:srgbClr val="000000">
                <a:alpha val="42750"/>
              </a:srgbClr>
            </a:outerShdw>
          </a:effectLst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7" name="Shape 127"/>
          <p:cNvSpPr txBox="1">
            <a:spLocks noGrp="1"/>
          </p:cNvSpPr>
          <p:nvPr>
            <p:ph type="body" idx="9"/>
          </p:nvPr>
        </p:nvSpPr>
        <p:spPr>
          <a:xfrm>
            <a:off x="8049731" y="4873760"/>
            <a:ext cx="3452400" cy="134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8" name="Shape 128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29" name="Shape 129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re et texte vertical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1"/>
          </p:nvPr>
        </p:nvSpPr>
        <p:spPr>
          <a:xfrm rot="5400000">
            <a:off x="4083900" y="-1203541"/>
            <a:ext cx="4024200" cy="10820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5" name="Shape 135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136" name="Shape 13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Titre vertical et texte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Shape 138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Shape 139"/>
          <p:cNvSpPr txBox="1">
            <a:spLocks noGrp="1"/>
          </p:cNvSpPr>
          <p:nvPr>
            <p:ph type="title"/>
          </p:nvPr>
        </p:nvSpPr>
        <p:spPr>
          <a:xfrm rot="5400000">
            <a:off x="8526000" y="1667866"/>
            <a:ext cx="3903000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 rot="5400000">
            <a:off x="3175117" y="-1405483"/>
            <a:ext cx="3903000" cy="8204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1" name="Shape 141"/>
          <p:cNvSpPr txBox="1">
            <a:spLocks noGrp="1"/>
          </p:cNvSpPr>
          <p:nvPr>
            <p:ph type="dt" idx="10"/>
          </p:nvPr>
        </p:nvSpPr>
        <p:spPr>
          <a:xfrm>
            <a:off x="7814452" y="37994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2" name="Shape 142"/>
          <p:cNvSpPr txBox="1">
            <a:spLocks noGrp="1"/>
          </p:cNvSpPr>
          <p:nvPr>
            <p:ph type="ftr" idx="11"/>
          </p:nvPr>
        </p:nvSpPr>
        <p:spPr>
          <a:xfrm>
            <a:off x="685800" y="381000"/>
            <a:ext cx="69915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143" name="Shape 143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10820400" cy="4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En-tête de section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 descr="C2-HD-BTM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4375150"/>
            <a:ext cx="12192000" cy="24828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685800" y="753533"/>
            <a:ext cx="10820400" cy="280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024466" y="3641725"/>
            <a:ext cx="10490100" cy="95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2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dt" idx="10"/>
          </p:nvPr>
        </p:nvSpPr>
        <p:spPr>
          <a:xfrm>
            <a:off x="7814452" y="38100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ftr" idx="11"/>
          </p:nvPr>
        </p:nvSpPr>
        <p:spPr>
          <a:xfrm>
            <a:off x="685800" y="381001"/>
            <a:ext cx="6991500" cy="36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10862452" y="381000"/>
            <a:ext cx="6438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Deux contenu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685800" y="2194558"/>
            <a:ext cx="5334000" cy="4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6172200" y="2194558"/>
            <a:ext cx="5334000" cy="4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ais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body" idx="1"/>
          </p:nvPr>
        </p:nvSpPr>
        <p:spPr>
          <a:xfrm>
            <a:off x="914408" y="2183801"/>
            <a:ext cx="50799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685800" y="3132666"/>
            <a:ext cx="53118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6400800" y="2183801"/>
            <a:ext cx="5105400" cy="82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4"/>
          </p:nvPr>
        </p:nvSpPr>
        <p:spPr>
          <a:xfrm>
            <a:off x="6172200" y="3132666"/>
            <a:ext cx="5334000" cy="3086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u avec légende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4995582" y="746758"/>
            <a:ext cx="6510600" cy="5472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2"/>
          </p:nvPr>
        </p:nvSpPr>
        <p:spPr>
          <a:xfrm>
            <a:off x="685800" y="3124199"/>
            <a:ext cx="4114800" cy="30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 avec légende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685800" y="1524000"/>
            <a:ext cx="6873300" cy="1600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pic" idx="2"/>
          </p:nvPr>
        </p:nvSpPr>
        <p:spPr>
          <a:xfrm>
            <a:off x="7861238" y="751241"/>
            <a:ext cx="3645000" cy="5467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3124199"/>
            <a:ext cx="6873300" cy="3094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74" name="Shape 74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 descr="C2-HD-TOP.png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0" y="0"/>
            <a:ext cx="12192000" cy="14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  <a:defRPr sz="4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indent="0" rtl="0">
              <a:spcBef>
                <a:spcPts val="0"/>
              </a:spcBef>
              <a:buNone/>
              <a:defRPr sz="1800"/>
            </a:lvl2pPr>
            <a:lvl3pPr lvl="2" indent="0" rtl="0">
              <a:spcBef>
                <a:spcPts val="0"/>
              </a:spcBef>
              <a:buNone/>
              <a:defRPr sz="1800"/>
            </a:lvl3pPr>
            <a:lvl4pPr lvl="3" indent="0" rtl="0">
              <a:spcBef>
                <a:spcPts val="0"/>
              </a:spcBef>
              <a:buNone/>
              <a:defRPr sz="1800"/>
            </a:lvl4pPr>
            <a:lvl5pPr lvl="4" indent="0" rtl="0">
              <a:spcBef>
                <a:spcPts val="0"/>
              </a:spcBef>
              <a:buNone/>
              <a:defRPr sz="1800"/>
            </a:lvl5pPr>
            <a:lvl6pPr lvl="5" indent="0" rtl="0">
              <a:spcBef>
                <a:spcPts val="0"/>
              </a:spcBef>
              <a:buNone/>
              <a:defRPr sz="1800"/>
            </a:lvl6pPr>
            <a:lvl7pPr lvl="6" indent="0" rtl="0">
              <a:spcBef>
                <a:spcPts val="0"/>
              </a:spcBef>
              <a:buNone/>
              <a:defRPr sz="1800"/>
            </a:lvl7pPr>
            <a:lvl8pPr lvl="7" indent="0" rtl="0">
              <a:spcBef>
                <a:spcPts val="0"/>
              </a:spcBef>
              <a:buNone/>
              <a:defRPr sz="1800"/>
            </a:lvl8pPr>
            <a:lvl9pPr lvl="8" indent="0" rtl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685800" y="2194559"/>
            <a:ext cx="10820400" cy="402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8595360" y="6356350"/>
            <a:ext cx="29109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r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685800" y="6355844"/>
            <a:ext cx="7772400" cy="365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fr-FR" smtClean="0"/>
              <a:t>Antoine Chaumont - Matthieu Hebben - Gerard Bastian - Marat Monnie - Ludovic Noel </a:t>
            </a:r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‹N°›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jpg"/><Relationship Id="rId7" Type="http://schemas.openxmlformats.org/officeDocument/2006/relationships/image" Target="../media/image14.png"/><Relationship Id="rId12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3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2.gi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0" Type="http://schemas.openxmlformats.org/officeDocument/2006/relationships/image" Target="../media/image49.gif"/><Relationship Id="rId4" Type="http://schemas.openxmlformats.org/officeDocument/2006/relationships/image" Target="../media/image43.png"/><Relationship Id="rId9" Type="http://schemas.openxmlformats.org/officeDocument/2006/relationships/image" Target="../media/image4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/>
        </p:nvSpPr>
        <p:spPr>
          <a:xfrm>
            <a:off x="3562175" y="1803400"/>
            <a:ext cx="7258199" cy="1825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entury Gothic"/>
              <a:buNone/>
            </a:pPr>
            <a:r>
              <a:rPr lang="fr-FR" sz="6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</p:txBody>
      </p:sp>
      <p:sp>
        <p:nvSpPr>
          <p:cNvPr id="150" name="Shape 150"/>
          <p:cNvSpPr txBox="1">
            <a:spLocks noGrp="1"/>
          </p:cNvSpPr>
          <p:nvPr>
            <p:ph type="subTitle" idx="1"/>
          </p:nvPr>
        </p:nvSpPr>
        <p:spPr>
          <a:xfrm>
            <a:off x="6157550" y="3632200"/>
            <a:ext cx="4662899" cy="6857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Cas Auchan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ftr" idx="11"/>
          </p:nvPr>
        </p:nvSpPr>
        <p:spPr>
          <a:xfrm>
            <a:off x="3791744" y="4221088"/>
            <a:ext cx="64007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lvl="0">
              <a:buClr>
                <a:srgbClr val="888888"/>
              </a:buClr>
              <a:buSzPct val="25000"/>
            </a:pPr>
            <a:r>
              <a:rPr lang="fr-FR" sz="1050" b="0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Antoine Chaumont </a:t>
            </a:r>
            <a:r>
              <a:rPr lang="fr-FR" dirty="0" smtClean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Ludovic </a:t>
            </a:r>
            <a:r>
              <a:rPr lang="fr-FR" dirty="0" smtClean="0">
                <a:solidFill>
                  <a:schemeClr val="tx1"/>
                </a:solidFill>
              </a:rPr>
              <a:t>Noel -</a:t>
            </a:r>
            <a:r>
              <a:rPr lang="fr-FR" dirty="0">
                <a:solidFill>
                  <a:schemeClr val="tx1"/>
                </a:solidFill>
              </a:rPr>
              <a:t>- </a:t>
            </a:r>
            <a:r>
              <a:rPr lang="fr-FR" dirty="0" err="1">
                <a:solidFill>
                  <a:schemeClr val="tx1"/>
                </a:solidFill>
              </a:rPr>
              <a:t>Gerard</a:t>
            </a:r>
            <a:r>
              <a:rPr lang="fr-FR" dirty="0">
                <a:solidFill>
                  <a:schemeClr val="tx1"/>
                </a:solidFill>
              </a:rPr>
              <a:t> Bastian </a:t>
            </a:r>
            <a:r>
              <a:rPr lang="fr-FR" dirty="0" smtClean="0">
                <a:solidFill>
                  <a:schemeClr val="tx1"/>
                </a:solidFill>
              </a:rPr>
              <a:t>- </a:t>
            </a:r>
            <a:r>
              <a:rPr lang="fr-FR" dirty="0">
                <a:solidFill>
                  <a:schemeClr val="tx1"/>
                </a:solidFill>
              </a:rPr>
              <a:t>Matthieu </a:t>
            </a:r>
            <a:r>
              <a:rPr lang="fr-FR" dirty="0" err="1">
                <a:solidFill>
                  <a:schemeClr val="tx1"/>
                </a:solidFill>
              </a:rPr>
              <a:t>Hebben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smtClean="0">
                <a:solidFill>
                  <a:schemeClr val="tx1"/>
                </a:solidFill>
              </a:rPr>
              <a:t>-Marat </a:t>
            </a:r>
            <a:r>
              <a:rPr lang="fr-FR" sz="1050" b="0" i="0" u="none" strike="noStrike" cap="none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Monnie</a:t>
            </a:r>
            <a:endParaRPr lang="fr-FR" sz="1050" b="0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9178325" y="700791"/>
            <a:ext cx="2743199" cy="3650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entury Gothic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3" name="Shape 153" descr="fezzfe.png"/>
          <p:cNvPicPr preferRelativeResize="0"/>
          <p:nvPr/>
        </p:nvPicPr>
        <p:blipFill rotWithShape="1">
          <a:blip r:embed="rId3">
            <a:alphaModFix/>
          </a:blip>
          <a:srcRect l="23548" t="12219" r="4191" b="13181"/>
          <a:stretch/>
        </p:blipFill>
        <p:spPr>
          <a:xfrm>
            <a:off x="9192343" y="346437"/>
            <a:ext cx="2213874" cy="193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 descr="1111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1430874"/>
            <a:ext cx="2297099" cy="33362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221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body" idx="1"/>
          </p:nvPr>
        </p:nvSpPr>
        <p:spPr>
          <a:xfrm>
            <a:off x="489858" y="-43543"/>
            <a:ext cx="10515600" cy="5959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Groupe Auchan :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Gérard </a:t>
            </a:r>
            <a:r>
              <a:rPr lang="fr-FR" sz="1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Mulliez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800" dirty="0"/>
              <a:t>3ème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fortune de France 39,94 milliards € en 201</a:t>
            </a:r>
            <a:r>
              <a:rPr lang="fr-FR" sz="1800" dirty="0"/>
              <a:t>7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Création 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1961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 smtClean="0"/>
              <a:t>Renommé Auchan Holding en 2015 (Régis </a:t>
            </a:r>
            <a:r>
              <a:rPr lang="fr-FR" sz="1800" dirty="0" err="1" smtClean="0"/>
              <a:t>Degelcke</a:t>
            </a:r>
            <a:r>
              <a:rPr lang="fr-FR" sz="1800" dirty="0" smtClean="0"/>
              <a:t>)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 smtClean="0"/>
              <a:t>Auchan </a:t>
            </a:r>
            <a:r>
              <a:rPr lang="fr-FR" sz="1800" dirty="0" err="1" smtClean="0"/>
              <a:t>Retail</a:t>
            </a:r>
            <a:r>
              <a:rPr lang="fr-FR" sz="1800" dirty="0" smtClean="0"/>
              <a:t> , </a:t>
            </a:r>
            <a:r>
              <a:rPr lang="fr-FR" sz="1800" dirty="0" err="1" smtClean="0"/>
              <a:t>Immochan</a:t>
            </a:r>
            <a:r>
              <a:rPr lang="fr-FR" sz="1800" dirty="0" smtClean="0"/>
              <a:t> et </a:t>
            </a:r>
            <a:r>
              <a:rPr lang="fr-FR" sz="1800" dirty="0" err="1" smtClean="0"/>
              <a:t>Oney</a:t>
            </a:r>
            <a:r>
              <a:rPr lang="fr-FR" sz="1800" dirty="0" smtClean="0"/>
              <a:t> Banque Accord</a:t>
            </a:r>
            <a:endParaRPr lang="fr-FR"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Quelques enseignes : 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Suisses, 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Drive ,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Darty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Boulanger , Décathlon, Flunch, 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Kiabi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Leroy 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Merlin , Norauto, </a:t>
            </a:r>
            <a:r>
              <a:rPr lang="fr-FR" sz="1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Simply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800" b="0" i="0" u="none" strike="noStrike" cap="none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Market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Les 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Brasseurs.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6" name="Shape 256" descr="logo de Groupe Auch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3541" y="1485470"/>
            <a:ext cx="1800900" cy="99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Shape 257"/>
          <p:cNvSpPr txBox="1">
            <a:spLocks noGrp="1"/>
          </p:cNvSpPr>
          <p:nvPr>
            <p:ph type="title"/>
          </p:nvPr>
        </p:nvSpPr>
        <p:spPr>
          <a:xfrm>
            <a:off x="2709250" y="408609"/>
            <a:ext cx="10098900" cy="129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</p:txBody>
      </p:sp>
      <p:sp>
        <p:nvSpPr>
          <p:cNvPr id="258" name="Shape 258"/>
          <p:cNvSpPr txBox="1"/>
          <p:nvPr/>
        </p:nvSpPr>
        <p:spPr>
          <a:xfrm>
            <a:off x="2711624" y="838970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entury Gothic"/>
              <a:buNone/>
            </a:pPr>
            <a:endParaRPr sz="4000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59" name="Shape 2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78985" y="1607299"/>
            <a:ext cx="3256500" cy="24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Shape 2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62041" y="5537992"/>
            <a:ext cx="1562100" cy="29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07968" y="6079198"/>
            <a:ext cx="1416900" cy="534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Shape 2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40957" y="4239598"/>
            <a:ext cx="2000400" cy="10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Shape 26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525307" y="5167348"/>
            <a:ext cx="1631700" cy="163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079776" y="5932839"/>
            <a:ext cx="1510800" cy="94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Shape 26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90510" y="6045462"/>
            <a:ext cx="1905000" cy="69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 smtClean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10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60" name="Shape 26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2236038" y="6261696"/>
            <a:ext cx="1821300" cy="36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268" descr="fezzfe.png"/>
          <p:cNvPicPr preferRelativeResize="0"/>
          <p:nvPr/>
        </p:nvPicPr>
        <p:blipFill rotWithShape="1">
          <a:blip r:embed="rId12">
            <a:alphaModFix/>
          </a:blip>
          <a:srcRect l="23549" t="62108" r="4191" b="13180"/>
          <a:stretch/>
        </p:blipFill>
        <p:spPr>
          <a:xfrm>
            <a:off x="10056440" y="6171887"/>
            <a:ext cx="2213875" cy="6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body" idx="1"/>
          </p:nvPr>
        </p:nvSpPr>
        <p:spPr>
          <a:xfrm>
            <a:off x="838200" y="406400"/>
            <a:ext cx="10515599" cy="577056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337 </a:t>
            </a:r>
            <a:r>
              <a:rPr lang="fr-FR" sz="1800" dirty="0" smtClean="0"/>
              <a:t>8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00  collaborateurs</a:t>
            </a:r>
            <a:endParaRPr lang="fr-FR" sz="18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Chiffre 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d’affaires </a:t>
            </a:r>
            <a:r>
              <a:rPr lang="fr-FR" sz="1800" dirty="0"/>
              <a:t>54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Milli</a:t>
            </a:r>
            <a:r>
              <a:rPr lang="fr-FR" sz="1800" dirty="0" smtClean="0"/>
              <a:t>ards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d’euros en 20</a:t>
            </a:r>
            <a:r>
              <a:rPr lang="fr-FR" sz="1800" dirty="0"/>
              <a:t>16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/>
              <a:t>774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hypermarchés et 817 supermarchés dans </a:t>
            </a:r>
            <a:r>
              <a:rPr lang="fr-FR" sz="18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 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pays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/>
              <a:t>Onzième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distributeur français derrière Carrefour</a:t>
            </a:r>
          </a:p>
        </p:txBody>
      </p:sp>
      <p:pic>
        <p:nvPicPr>
          <p:cNvPr id="275" name="Shape 275" descr="logo de Aucha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64699" y="984422"/>
            <a:ext cx="2265900" cy="47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09538" y="3426299"/>
            <a:ext cx="3962400" cy="31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 descr="fezzfe.png"/>
          <p:cNvPicPr preferRelativeResize="0"/>
          <p:nvPr/>
        </p:nvPicPr>
        <p:blipFill rotWithShape="1">
          <a:blip r:embed="rId5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raphique 1"/>
          <p:cNvGraphicFramePr/>
          <p:nvPr>
            <p:extLst>
              <p:ext uri="{D42A27DB-BD31-4B8C-83A1-F6EECF244321}">
                <p14:modId xmlns:p14="http://schemas.microsoft.com/office/powerpoint/2010/main" val="2706853447"/>
              </p:ext>
            </p:extLst>
          </p:nvPr>
        </p:nvGraphicFramePr>
        <p:xfrm>
          <a:off x="7176120" y="1480210"/>
          <a:ext cx="5015880" cy="4397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 smtClean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idx="11"/>
          </p:nvPr>
        </p:nvSpPr>
        <p:spPr>
          <a:xfrm>
            <a:off x="325830" y="6458570"/>
            <a:ext cx="7772400" cy="365099"/>
          </a:xfrm>
        </p:spPr>
        <p:txBody>
          <a:bodyPr/>
          <a:lstStyle/>
          <a:p>
            <a:r>
              <a:rPr lang="fr-FR" dirty="0" smtClean="0"/>
              <a:t>Antoine Chaumont - Matthieu </a:t>
            </a:r>
            <a:r>
              <a:rPr lang="fr-FR" dirty="0" err="1" smtClean="0"/>
              <a:t>Hebben</a:t>
            </a:r>
            <a:r>
              <a:rPr lang="fr-FR" dirty="0" smtClean="0"/>
              <a:t> - </a:t>
            </a:r>
            <a:r>
              <a:rPr lang="fr-FR" dirty="0" err="1" smtClean="0"/>
              <a:t>Gerard</a:t>
            </a:r>
            <a:r>
              <a:rPr lang="fr-FR" dirty="0" smtClean="0"/>
              <a:t> Bastian - Marat </a:t>
            </a:r>
            <a:r>
              <a:rPr lang="fr-FR" dirty="0" err="1" smtClean="0"/>
              <a:t>Monnie</a:t>
            </a:r>
            <a:r>
              <a:rPr lang="fr-FR" dirty="0" smtClean="0"/>
              <a:t> - Ludovic Noel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 uiExpand="1">
        <p:bldSub>
          <a:bldChart bld="category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600" cy="1293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/>
              <a:t>La concurrence en France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5469650" y="2194550"/>
            <a:ext cx="6036600" cy="40242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fr-FR" dirty="0"/>
              <a:t>Top 5 des distributeurs </a:t>
            </a:r>
            <a:r>
              <a:rPr lang="fr-FR" dirty="0" smtClean="0"/>
              <a:t>en </a:t>
            </a:r>
            <a:r>
              <a:rPr lang="fr-FR" dirty="0"/>
              <a:t>France.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-FR" dirty="0"/>
              <a:t>son atout : l’international.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-FR" dirty="0"/>
              <a:t>Leclerc : le grand gagnant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-FR" dirty="0"/>
              <a:t>Le groupe Casino : le plus perdant.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fr-FR" dirty="0">
                <a:solidFill>
                  <a:srgbClr val="FF0000"/>
                </a:solidFill>
              </a:rPr>
              <a:t>L’évolution de la pénétration influe sur l’évolution de la part de marché.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10820400" y="404664"/>
            <a:ext cx="2743200" cy="365100"/>
          </a:xfrm>
          <a:prstGeom prst="rect">
            <a:avLst/>
          </a:prstGeom>
        </p:spPr>
        <p:txBody>
          <a:bodyPr lIns="91425" tIns="45700" rIns="91425" bIns="45700" anchor="ctr" anchorCtr="0">
            <a:noAutofit/>
          </a:bodyPr>
          <a:lstStyle/>
          <a:p>
            <a:pPr lvl="0">
              <a:spcBef>
                <a:spcPts val="0"/>
              </a:spcBef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fr-FR"/>
              <a:t>12</a:t>
            </a:fld>
            <a:endParaRPr lang="fr-FR"/>
          </a:p>
        </p:txBody>
      </p:sp>
      <p:pic>
        <p:nvPicPr>
          <p:cNvPr id="286" name="Shape 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050" y="2194549"/>
            <a:ext cx="5026350" cy="3837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77" descr="fezzfe.png"/>
          <p:cNvPicPr preferRelativeResize="0"/>
          <p:nvPr/>
        </p:nvPicPr>
        <p:blipFill rotWithShape="1">
          <a:blip r:embed="rId4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 txBox="1">
            <a:spLocks noGrp="1"/>
          </p:cNvSpPr>
          <p:nvPr>
            <p:ph type="title"/>
          </p:nvPr>
        </p:nvSpPr>
        <p:spPr>
          <a:xfrm>
            <a:off x="1756992" y="634311"/>
            <a:ext cx="8610599" cy="11385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PARTS DU MARCHÉ</a:t>
            </a:r>
          </a:p>
        </p:txBody>
      </p:sp>
      <p:sp>
        <p:nvSpPr>
          <p:cNvPr id="294" name="Shape 294"/>
          <p:cNvSpPr txBox="1"/>
          <p:nvPr/>
        </p:nvSpPr>
        <p:spPr>
          <a:xfrm>
            <a:off x="2016261" y="5501567"/>
            <a:ext cx="10583014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			</a:t>
            </a:r>
          </a:p>
        </p:txBody>
      </p:sp>
      <p:pic>
        <p:nvPicPr>
          <p:cNvPr id="295" name="Shape 295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Graphique 1"/>
          <p:cNvGraphicFramePr/>
          <p:nvPr>
            <p:extLst>
              <p:ext uri="{D42A27DB-BD31-4B8C-83A1-F6EECF244321}">
                <p14:modId xmlns:p14="http://schemas.microsoft.com/office/powerpoint/2010/main" val="3809963694"/>
              </p:ext>
            </p:extLst>
          </p:nvPr>
        </p:nvGraphicFramePr>
        <p:xfrm>
          <a:off x="119336" y="1484784"/>
          <a:ext cx="5544616" cy="4608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Graphique 7"/>
          <p:cNvGraphicFramePr/>
          <p:nvPr>
            <p:extLst>
              <p:ext uri="{D42A27DB-BD31-4B8C-83A1-F6EECF244321}">
                <p14:modId xmlns:p14="http://schemas.microsoft.com/office/powerpoint/2010/main" val="1895413178"/>
              </p:ext>
            </p:extLst>
          </p:nvPr>
        </p:nvGraphicFramePr>
        <p:xfrm>
          <a:off x="5447928" y="1484784"/>
          <a:ext cx="6744072" cy="47336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3" name="Espace réservé du numéro de diapositive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 smtClean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graphicEl>
                                              <a:chart seriesIdx="-4" categoryIdx="0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graphicEl>
                                              <a:chart seriesIdx="-4" categoryIdx="1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graphicEl>
                                              <a:chart seriesIdx="-4" categoryIdx="2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graphicEl>
                                              <a:chart seriesIdx="-4" categoryIdx="3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graphicEl>
                                              <a:chart seriesIdx="-4" categoryIdx="4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graphicEl>
                                              <a:chart seriesIdx="-4" categoryIdx="5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graphicEl>
                                              <a:chart seriesIdx="-4" categoryIdx="6" bldStep="category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Chart bld="series"/>
        </p:bldSub>
      </p:bldGraphic>
      <p:bldGraphic spid="8" grpId="0">
        <p:bldSub>
          <a:bldChart bld="category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</a:t>
            </a:r>
          </a:p>
        </p:txBody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1143000" y="1434413"/>
            <a:ext cx="9829799" cy="4891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57400" marR="0" lvl="4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cador de l’industrie alimentaire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63790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665" i="1" dirty="0"/>
              <a:t>Notre point de </a:t>
            </a:r>
            <a:r>
              <a:rPr lang="fr-FR" sz="1665" i="1" dirty="0" smtClean="0"/>
              <a:t>vue</a:t>
            </a: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Combinaison de différents </a:t>
            </a: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modèles de logistique 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None/>
            </a:pPr>
            <a:endParaRPr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303" name="Shape 30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14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4" name="Shape 304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Shape 305" descr="1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099" y="3717032"/>
            <a:ext cx="526637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Shape 310" descr="Auchandirect.f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3746" y="1143998"/>
            <a:ext cx="3476624" cy="90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Shape 311" descr="Simply Marke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3061" y="1339259"/>
            <a:ext cx="1704974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/>
          <p:nvPr/>
        </p:nvSpPr>
        <p:spPr>
          <a:xfrm>
            <a:off x="7998050" y="1931793"/>
            <a:ext cx="4879976" cy="31393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Création 2009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Stratégie cross canal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Stockage : Storehouse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Mise à disposition : Livraison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1500 références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Localisation : proche des hypermarchés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13" name="Shape 313"/>
          <p:cNvSpPr txBox="1"/>
          <p:nvPr/>
        </p:nvSpPr>
        <p:spPr>
          <a:xfrm>
            <a:off x="699014" y="2146505"/>
            <a:ext cx="6148552" cy="31393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Création mars 2001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Mère du E-commerce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 semblable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Stratégie cross canal 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Stockage : Warehouse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Mise à disposition : Livraison/Retrait de commande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7500 références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Même références qu’Auchan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Localisation Centre urbain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Pertes financières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9014" y="5071114"/>
            <a:ext cx="2447634" cy="1828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76726" y="4298223"/>
            <a:ext cx="3908822" cy="208349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3163614" y="565412"/>
            <a:ext cx="8610599" cy="12930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36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  <a:r>
              <a:rPr lang="fr-FR" sz="3600" b="0" i="0" u="sng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fr-FR" sz="3600" b="0" i="0" u="sng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fr-FR" sz="3600" b="0" i="0" u="sng" strike="noStrike" cap="none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7" name="Shape 317" descr="fezzfe.png"/>
          <p:cNvPicPr preferRelativeResize="0"/>
          <p:nvPr/>
        </p:nvPicPr>
        <p:blipFill rotWithShape="1">
          <a:blip r:embed="rId7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 smtClean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15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Shape 322" descr="Auchandrive.fr : courses driv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1725" y="1347353"/>
            <a:ext cx="3600450" cy="5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Shape 323"/>
          <p:cNvSpPr txBox="1"/>
          <p:nvPr/>
        </p:nvSpPr>
        <p:spPr>
          <a:xfrm>
            <a:off x="6973689" y="1935475"/>
            <a:ext cx="4879976" cy="31393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Création 2004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Stratégie cross canal 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Stockage : </a:t>
            </a:r>
            <a:r>
              <a:rPr lang="fr-FR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Warehouse</a:t>
            </a:r>
            <a:endParaRPr lang="fr-FR"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Mise à disposition : Retrait de commande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7500 références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Localisation : Proche des habitations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4" name="Shape 324" descr="Courses en ligne chronodriv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63615" y="1348611"/>
            <a:ext cx="2047874" cy="390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Shape 325"/>
          <p:cNvSpPr txBox="1"/>
          <p:nvPr/>
        </p:nvSpPr>
        <p:spPr>
          <a:xfrm>
            <a:off x="933437" y="1935475"/>
            <a:ext cx="5249917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Création 2000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 semblable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Stratégie cross canal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Même promotion qu’en magasin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Stockage : Warehouse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Mise à dispoition : Retrait de commande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5000 références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Localisation : Proche des hypermarchés 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6" name="Shape 3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99795" y="4335937"/>
            <a:ext cx="3917201" cy="22007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66178" y="4038776"/>
            <a:ext cx="3224714" cy="1612357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>
            <a:spLocks noGrp="1"/>
          </p:cNvSpPr>
          <p:nvPr>
            <p:ph type="title"/>
          </p:nvPr>
        </p:nvSpPr>
        <p:spPr>
          <a:xfrm>
            <a:off x="3163614" y="565412"/>
            <a:ext cx="8610599" cy="12930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36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  <a:r>
              <a:rPr lang="fr-FR" sz="3600" b="0" i="0" u="sng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fr-FR" sz="3600" b="0" i="0" u="sng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fr-FR" sz="3600" b="0" i="0" u="sng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9" name="Shape 329" descr="fezzfe.png"/>
          <p:cNvPicPr preferRelativeResize="0"/>
          <p:nvPr/>
        </p:nvPicPr>
        <p:blipFill rotWithShape="1">
          <a:blip r:embed="rId7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 smtClean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16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idx="11"/>
          </p:nvPr>
        </p:nvSpPr>
        <p:spPr>
          <a:xfrm>
            <a:off x="0" y="6538199"/>
            <a:ext cx="7772400" cy="365099"/>
          </a:xfrm>
        </p:spPr>
        <p:txBody>
          <a:bodyPr/>
          <a:lstStyle/>
          <a:p>
            <a:r>
              <a:rPr lang="fr-FR" dirty="0" smtClean="0"/>
              <a:t>Antoine Chaumont - Matthieu </a:t>
            </a:r>
            <a:r>
              <a:rPr lang="fr-FR" dirty="0" err="1" smtClean="0"/>
              <a:t>Hebben</a:t>
            </a:r>
            <a:r>
              <a:rPr lang="fr-FR" dirty="0" smtClean="0"/>
              <a:t> - </a:t>
            </a:r>
            <a:r>
              <a:rPr lang="fr-FR" dirty="0" err="1" smtClean="0"/>
              <a:t>Gerard</a:t>
            </a:r>
            <a:r>
              <a:rPr lang="fr-FR" dirty="0" smtClean="0"/>
              <a:t> Bastian - Marat </a:t>
            </a:r>
            <a:r>
              <a:rPr lang="fr-FR" dirty="0" err="1" smtClean="0"/>
              <a:t>Monnie</a:t>
            </a:r>
            <a:r>
              <a:rPr lang="fr-FR" dirty="0" smtClean="0"/>
              <a:t> - Ludovic Noel 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Shape 334" descr="Materiel informatique et produits high-tech pas cher sur le site GrosBill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16" y="1329423"/>
            <a:ext cx="1990724" cy="5238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896942" y="2385851"/>
            <a:ext cx="5704114" cy="34163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Création 2004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Liquidation en 2012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Produit technologique discount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Stratégie storehouse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Mise à disposition Livraison/Retrait de commande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Localisation : Magasins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6" name="Shape 336" descr="Afficher l'image d'orig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18217" y="1263720"/>
            <a:ext cx="3333750" cy="104775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237285" y="1894221"/>
            <a:ext cx="6132785" cy="2585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Création 1998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Rachat par Auchan en </a:t>
            </a:r>
            <a:r>
              <a:rPr lang="fr-FR" sz="1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2005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Revendu en 2015</a:t>
            </a:r>
            <a:endParaRPr lang="fr-FR"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Produit high-tech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Stratégie cross canal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Stratégie </a:t>
            </a:r>
            <a:r>
              <a:rPr lang="fr-FR" sz="1800" dirty="0" err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storehouse</a:t>
            </a:r>
            <a:endParaRPr lang="fr-FR"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Mise à disposition : Livraison/Retrait de commande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13000 références</a:t>
            </a:r>
          </a:p>
          <a:p>
            <a:pPr marL="285750" marR="0" lvl="0" indent="-28575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Localisation : Magasins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8" name="Shape 3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79615" y="4450835"/>
            <a:ext cx="4048126" cy="2407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95713" y="4450835"/>
            <a:ext cx="3211506" cy="21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3163614" y="565412"/>
            <a:ext cx="8610599" cy="12930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36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  <a:r>
              <a:rPr lang="fr-FR" sz="3600" b="0" i="0" u="sng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fr-FR" sz="3600" b="0" i="0" u="sng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fr-FR" sz="3600" b="0" i="0" u="sng" strike="noStrike" cap="none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1" name="Shape 341" descr="fezzfe.png"/>
          <p:cNvPicPr preferRelativeResize="0"/>
          <p:nvPr/>
        </p:nvPicPr>
        <p:blipFill rotWithShape="1">
          <a:blip r:embed="rId7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 smtClean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17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600" cy="1293000"/>
          </a:xfrm>
          <a:prstGeom prst="rect">
            <a:avLst/>
          </a:prstGeom>
          <a:solidFill>
            <a:srgbClr val="FFFFFF"/>
          </a:solidFill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fr-FR">
                <a:solidFill>
                  <a:srgbClr val="F63790"/>
                </a:solidFill>
              </a:rPr>
              <a:t>La concurrence en France</a:t>
            </a:r>
          </a:p>
        </p:txBody>
      </p:sp>
      <p:sp>
        <p:nvSpPr>
          <p:cNvPr id="348" name="Shape 348"/>
          <p:cNvSpPr txBox="1">
            <a:spLocks noGrp="1"/>
          </p:cNvSpPr>
          <p:nvPr>
            <p:ph type="body" idx="1"/>
          </p:nvPr>
        </p:nvSpPr>
        <p:spPr>
          <a:xfrm>
            <a:off x="5880525" y="2178600"/>
            <a:ext cx="5689500" cy="3099600"/>
          </a:xfrm>
          <a:prstGeom prst="rect">
            <a:avLst/>
          </a:prstGeom>
          <a:ln w="9525" cap="flat" cmpd="sng">
            <a:solidFill>
              <a:srgbClr val="000000"/>
            </a:solidFill>
            <a:prstDash val="dot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fr-FR"/>
              <a:t>Le groupe Auchan dans le top 5 des distributeurs français.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-FR"/>
              <a:t>*Retrait des commande à l’entrée du magasin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fr-FR"/>
              <a:t>Rôle important de la proximité</a:t>
            </a:r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0" lvl="0" indent="0" rtl="0">
              <a:spcBef>
                <a:spcPts val="0"/>
              </a:spcBef>
              <a:buNone/>
            </a:pPr>
            <a:endParaRPr/>
          </a:p>
          <a:p>
            <a:pPr marL="139700" lvl="0" indent="0">
              <a:spcBef>
                <a:spcPts val="0"/>
              </a:spcBef>
              <a:buNone/>
            </a:pPr>
            <a:r>
              <a:rPr lang="fr-FR"/>
              <a:t>						</a:t>
            </a:r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275" y="2057374"/>
            <a:ext cx="4110567" cy="374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Shape 277" descr="fezzfe.png"/>
          <p:cNvPicPr preferRelativeResize="0"/>
          <p:nvPr/>
        </p:nvPicPr>
        <p:blipFill rotWithShape="1">
          <a:blip r:embed="rId4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 smtClean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18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5" name="Shape 355"/>
          <p:cNvGraphicFramePr/>
          <p:nvPr/>
        </p:nvGraphicFramePr>
        <p:xfrm>
          <a:off x="1859830" y="1635678"/>
          <a:ext cx="9129500" cy="3169830"/>
        </p:xfrm>
        <a:graphic>
          <a:graphicData uri="http://schemas.openxmlformats.org/drawingml/2006/table">
            <a:tbl>
              <a:tblPr>
                <a:noFill/>
                <a:tableStyleId>{6B058DC6-2392-4779-928D-FA56583EFF76}</a:tableStyleId>
              </a:tblPr>
              <a:tblGrid>
                <a:gridCol w="1825900"/>
                <a:gridCol w="1825900"/>
                <a:gridCol w="1825900"/>
                <a:gridCol w="1825900"/>
                <a:gridCol w="182590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1" u="none" strike="noStrike" cap="none" dirty="0"/>
                        <a:t>Magasin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1" u="none" strike="noStrike" cap="none"/>
                        <a:t>Type stockage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1" u="none" strike="noStrike" cap="none"/>
                        <a:t>Type de mise à disposition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1" u="none" strike="noStrike" cap="none"/>
                        <a:t>Nombre de références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1" u="none" strike="noStrike" cap="none"/>
                        <a:t>Localisation</a:t>
                      </a:r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Auchandirect.fr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Warehouse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/>
                        <a:t>Livraison/Retrait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7500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Centre urbain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/>
                        <a:t>Auchandrive.fr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 err="1"/>
                        <a:t>Warehouse</a:t>
                      </a:r>
                      <a:endParaRPr lang="fr-FR" sz="1200" b="0" u="none" strike="noStrike" cap="none" dirty="0"/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/>
                        <a:t>Retrait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/>
                        <a:t>5000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Proche des hypermarchés 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Chronodrive.fr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 err="1"/>
                        <a:t>Warehouse</a:t>
                      </a:r>
                      <a:endParaRPr lang="fr-FR" sz="1200" b="0" u="none" strike="noStrike" cap="none" dirty="0"/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/>
                        <a:t>Retrait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/>
                        <a:t>7500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>
                          <a:solidFill>
                            <a:schemeClr val="dk1"/>
                          </a:solidFill>
                          <a:latin typeface="Century Gothic"/>
                          <a:ea typeface="Century Gothic"/>
                          <a:cs typeface="Century Gothic"/>
                          <a:sym typeface="Century Gothic"/>
                        </a:rPr>
                        <a:t>Proche des habitations 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Simplymarket.fr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Storehouse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Livraison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1500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Hypermarchées</a:t>
                      </a:r>
                    </a:p>
                  </a:txBody>
                  <a:tcPr marL="91425" marR="91425" marT="91425" marB="91425">
                    <a:solidFill>
                      <a:srgbClr val="BBD1F3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Grosbill.com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Storehouse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Livraison/Retrait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13000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Magasins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Surcouf.com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Storehouse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Livraison/Retrait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/>
                        <a:t>/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25000"/>
                        <a:buFont typeface="Century Gothic"/>
                        <a:buNone/>
                      </a:pPr>
                      <a:r>
                        <a:rPr lang="fr-FR" sz="1200" b="0" u="none" strike="noStrike" cap="none" dirty="0"/>
                        <a:t>Magasins</a:t>
                      </a:r>
                    </a:p>
                  </a:txBody>
                  <a:tcPr marL="91425" marR="91425" marT="91425" marB="91425">
                    <a:solidFill>
                      <a:srgbClr val="4BC0EC"/>
                    </a:solidFill>
                  </a:tcPr>
                </a:tc>
              </a:tr>
            </a:tbl>
          </a:graphicData>
        </a:graphic>
      </p:graphicFrame>
      <p:sp>
        <p:nvSpPr>
          <p:cNvPr id="356" name="Shape 356"/>
          <p:cNvSpPr/>
          <p:nvPr/>
        </p:nvSpPr>
        <p:spPr>
          <a:xfrm>
            <a:off x="3747312" y="5176619"/>
            <a:ext cx="493486" cy="463807"/>
          </a:xfrm>
          <a:prstGeom prst="rect">
            <a:avLst/>
          </a:prstGeom>
          <a:solidFill>
            <a:srgbClr val="BBD1F3"/>
          </a:solidFill>
          <a:ln w="12700" cap="flat" cmpd="sng">
            <a:solidFill>
              <a:srgbClr val="4BC0E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7" name="Shape 357"/>
          <p:cNvSpPr/>
          <p:nvPr/>
        </p:nvSpPr>
        <p:spPr>
          <a:xfrm>
            <a:off x="3747312" y="5743564"/>
            <a:ext cx="493486" cy="461664"/>
          </a:xfrm>
          <a:prstGeom prst="rect">
            <a:avLst/>
          </a:prstGeom>
          <a:solidFill>
            <a:srgbClr val="4BC0EC"/>
          </a:solidFill>
          <a:ln w="12700" cap="flat" cmpd="sng">
            <a:solidFill>
              <a:srgbClr val="4BC0E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" name="Shape 358"/>
          <p:cNvSpPr txBox="1"/>
          <p:nvPr/>
        </p:nvSpPr>
        <p:spPr>
          <a:xfrm>
            <a:off x="1727359" y="5229258"/>
            <a:ext cx="9855199" cy="9233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Alimentaire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Electronique</a:t>
            </a:r>
          </a:p>
        </p:txBody>
      </p:sp>
      <p:sp>
        <p:nvSpPr>
          <p:cNvPr id="359" name="Shape 359"/>
          <p:cNvSpPr txBox="1">
            <a:spLocks noGrp="1"/>
          </p:cNvSpPr>
          <p:nvPr>
            <p:ph type="title"/>
          </p:nvPr>
        </p:nvSpPr>
        <p:spPr>
          <a:xfrm>
            <a:off x="3163614" y="565412"/>
            <a:ext cx="8610599" cy="12930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36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  <a:r>
              <a:rPr lang="fr-FR" sz="3600" b="0" i="0" u="sng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fr-FR" sz="3600" b="0" i="0" u="sng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lang="fr-FR" sz="3600" b="0" i="0" u="sng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1" name="Shape 361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numéro de diapositiv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smtClean="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19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400">
                <a:solidFill>
                  <a:srgbClr val="F63790"/>
                </a:solidFill>
              </a:rPr>
              <a:t>Plan</a:t>
            </a:r>
          </a:p>
        </p:txBody>
      </p:sp>
      <p:sp>
        <p:nvSpPr>
          <p:cNvPr id="161" name="Shape 161"/>
          <p:cNvSpPr txBox="1">
            <a:spLocks noGrp="1"/>
          </p:cNvSpPr>
          <p:nvPr>
            <p:ph type="body" idx="1"/>
          </p:nvPr>
        </p:nvSpPr>
        <p:spPr>
          <a:xfrm>
            <a:off x="1181100" y="6857988"/>
            <a:ext cx="9829800" cy="489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00" marR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8823"/>
              <a:buFont typeface="Arial"/>
              <a:buChar char="•"/>
            </a:pPr>
            <a:endParaRPr sz="1665" b="0" i="1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None/>
            </a:pPr>
            <a:endParaRPr sz="1665" b="0" i="1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0" indent="0" algn="l" rtl="0">
              <a:lnSpc>
                <a:spcPct val="70000"/>
              </a:lnSpc>
              <a:spcBef>
                <a:spcPts val="500"/>
              </a:spcBef>
              <a:buNone/>
            </a:pPr>
            <a:endParaRPr/>
          </a:p>
        </p:txBody>
      </p:sp>
      <p:sp>
        <p:nvSpPr>
          <p:cNvPr id="163" name="Shape 163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4" name="Shape 164"/>
          <p:cNvSpPr txBox="1"/>
          <p:nvPr/>
        </p:nvSpPr>
        <p:spPr>
          <a:xfrm>
            <a:off x="-401700" y="1879750"/>
            <a:ext cx="9164700" cy="1061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14600" lvl="5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Char char="•"/>
            </a:pPr>
            <a:r>
              <a:rPr lang="fr-FR" sz="185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lvl="6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lvl="6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lvl="6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165" name="Shape 165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 txBox="1"/>
          <p:nvPr/>
        </p:nvSpPr>
        <p:spPr>
          <a:xfrm>
            <a:off x="-401700" y="3340550"/>
            <a:ext cx="7647000" cy="97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14600" lvl="5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Char char="•"/>
            </a:pPr>
            <a:r>
              <a:rPr lang="fr-FR" sz="185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</a:t>
            </a:r>
            <a:r>
              <a:rPr lang="fr-FR" sz="185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géant de </a:t>
            </a:r>
            <a:r>
              <a:rPr lang="fr-FR" sz="185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l’industrie alimentaire</a:t>
            </a:r>
          </a:p>
          <a:p>
            <a:pPr marL="2971800" lvl="6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lvl="6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</p:txBody>
      </p:sp>
      <p:sp>
        <p:nvSpPr>
          <p:cNvPr id="167" name="Shape 167"/>
          <p:cNvSpPr txBox="1"/>
          <p:nvPr/>
        </p:nvSpPr>
        <p:spPr>
          <a:xfrm>
            <a:off x="-389848" y="4718237"/>
            <a:ext cx="9430800" cy="2454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514600" lvl="5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Char char="•"/>
            </a:pPr>
            <a:r>
              <a:rPr lang="fr-FR" sz="185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lvl="6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marL="2971800" lvl="6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i="1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marL="2971800" lvl="6" indent="-22860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</a:rPr>
              <a:t>Notre point de vue</a:t>
            </a:r>
            <a:endParaRPr lang="fr-FR" sz="1665" i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lvl="6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Combinaison de différents </a:t>
            </a:r>
            <a:r>
              <a:rPr lang="fr-FR" sz="1665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modèles de logistique 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68" name="Shape 168"/>
          <p:cNvSpPr txBox="1"/>
          <p:nvPr/>
        </p:nvSpPr>
        <p:spPr>
          <a:xfrm>
            <a:off x="464450" y="-597150"/>
            <a:ext cx="6303300" cy="36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057400" lvl="4" indent="-228600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Char char="•"/>
            </a:pPr>
            <a:r>
              <a:rPr lang="fr-FR" sz="185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dirty="0" smtClean="0"/>
              <a:t>Antoine Chaumont - Ludovic </a:t>
            </a:r>
            <a:r>
              <a:rPr lang="fr-FR" dirty="0"/>
              <a:t>Noel </a:t>
            </a:r>
            <a:r>
              <a:rPr lang="fr-FR" dirty="0" smtClean="0"/>
              <a:t>-</a:t>
            </a:r>
            <a:r>
              <a:rPr lang="fr-FR" dirty="0"/>
              <a:t> </a:t>
            </a:r>
            <a:r>
              <a:rPr lang="fr-FR" dirty="0" err="1"/>
              <a:t>Gerard</a:t>
            </a:r>
            <a:r>
              <a:rPr lang="fr-FR" dirty="0"/>
              <a:t> Bastian - </a:t>
            </a:r>
            <a:r>
              <a:rPr lang="fr-FR" dirty="0" smtClean="0"/>
              <a:t>Matthieu </a:t>
            </a:r>
            <a:r>
              <a:rPr lang="fr-FR" dirty="0" err="1"/>
              <a:t>Hebben</a:t>
            </a:r>
            <a:r>
              <a:rPr lang="fr-FR" dirty="0"/>
              <a:t> </a:t>
            </a:r>
            <a:r>
              <a:rPr lang="fr-FR" dirty="0" smtClean="0"/>
              <a:t>- Marat </a:t>
            </a:r>
            <a:r>
              <a:rPr lang="fr-FR" dirty="0" err="1" smtClean="0"/>
              <a:t>Monnie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</p:txBody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1143000" y="1434413"/>
            <a:ext cx="9829799" cy="4891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57400" marR="0" lvl="4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cador de l’industrie alimentaire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63790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665" i="1" dirty="0" smtClean="0"/>
              <a:t>Notre </a:t>
            </a:r>
            <a:r>
              <a:rPr lang="fr-FR" sz="1665" i="1" dirty="0"/>
              <a:t>point de </a:t>
            </a:r>
            <a:r>
              <a:rPr lang="fr-FR" sz="1665" i="1" dirty="0" smtClean="0"/>
              <a:t>vue</a:t>
            </a: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/>
              <a:t>C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ombinaison de </a:t>
            </a: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différents modèles de logistique 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None/>
            </a:pPr>
            <a:endParaRPr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398" name="Shape 398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9" name="Shape 399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 descr="1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3946" y="4503150"/>
            <a:ext cx="538637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 txBox="1">
            <a:spLocks noGrp="1"/>
          </p:cNvSpPr>
          <p:nvPr>
            <p:ph type="title"/>
          </p:nvPr>
        </p:nvSpPr>
        <p:spPr>
          <a:xfrm>
            <a:off x="2114475" y="600500"/>
            <a:ext cx="9601200" cy="816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fr-FR" dirty="0">
                <a:solidFill>
                  <a:srgbClr val="F63790"/>
                </a:solidFill>
              </a:rPr>
              <a:t>e</a:t>
            </a:r>
            <a:r>
              <a:rPr lang="fr-FR" sz="40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dirty="0" err="1">
                <a:solidFill>
                  <a:srgbClr val="F63790"/>
                </a:solidFill>
              </a:rPr>
              <a:t>warehouse</a:t>
            </a:r>
            <a:r>
              <a:rPr lang="fr-FR" sz="40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 dirty="0">
                <a:solidFill>
                  <a:srgbClr val="F63790"/>
                </a:solidFill>
              </a:rPr>
              <a:t>picking</a:t>
            </a:r>
          </a:p>
        </p:txBody>
      </p:sp>
      <p:sp>
        <p:nvSpPr>
          <p:cNvPr id="407" name="Shape 40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entury Gothic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21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8" name="Shape 408"/>
          <p:cNvSpPr txBox="1"/>
          <p:nvPr/>
        </p:nvSpPr>
        <p:spPr>
          <a:xfrm>
            <a:off x="-524725" y="950513"/>
            <a:ext cx="8028600" cy="56243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0" marR="0" lvl="5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Arial"/>
              <a:buNone/>
            </a:pPr>
            <a:r>
              <a:rPr lang="fr-FR" sz="2000" b="0" i="1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Stockage et préparation des commandes en entrepôt</a:t>
            </a:r>
          </a:p>
          <a:p>
            <a:pPr marL="9144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lang="fr-FR" sz="2000" b="0" u="sng" strike="noStrike" cap="none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-FR" sz="2000" b="0" u="sng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Avantages :</a:t>
            </a:r>
            <a:endParaRPr sz="2000" u="sng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2" indent="-6985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fr-FR" sz="20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Espace élevé</a:t>
            </a:r>
          </a:p>
          <a:p>
            <a:pPr marL="914400" lvl="2" indent="0" rtl="0">
              <a:lnSpc>
                <a:spcPct val="90000"/>
              </a:lnSpc>
              <a:spcBef>
                <a:spcPts val="500"/>
              </a:spcBef>
              <a:buNone/>
            </a:pPr>
            <a:r>
              <a:rPr lang="fr-FR" sz="20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Grand nombre de </a:t>
            </a:r>
            <a:r>
              <a:rPr lang="fr-FR" sz="2000" i="1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références </a:t>
            </a:r>
            <a:endParaRPr lang="fr-FR" sz="2000" i="1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2" indent="-6985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55000"/>
              <a:buFont typeface="Arial"/>
              <a:buNone/>
            </a:pPr>
            <a:r>
              <a:rPr lang="fr-FR" sz="20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Adapté à une croissance du marché</a:t>
            </a: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Optimisation du stockage </a:t>
            </a: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Optimisation de </a:t>
            </a:r>
            <a:r>
              <a:rPr lang="fr-FR" sz="20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préparation des commandes </a:t>
            </a: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</a:t>
            </a:r>
            <a:r>
              <a:rPr lang="fr-FR" sz="20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Coût marketing limité</a:t>
            </a: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-FR" sz="2000" b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Inconvénients :</a:t>
            </a:r>
          </a:p>
          <a:p>
            <a:pPr marL="914400" marR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2000" u="sng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lvl="2" indent="0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Faible essor du secteur </a:t>
            </a: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Coût des entrepôts &amp; de la livraison</a:t>
            </a: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</a:t>
            </a:r>
            <a:r>
              <a:rPr lang="fr-FR" sz="2000" i="1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Faible assortiment</a:t>
            </a:r>
          </a:p>
          <a:p>
            <a:pPr marL="25146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" name="Shape 409" descr="AAEAAQAAAAAAAALSAAAAJDhhYzYzNWY1LWM4MzMtNGRiZS04MWY1LThmNDgwNzkwZTJiZg.jpg"/>
          <p:cNvPicPr preferRelativeResize="0"/>
          <p:nvPr/>
        </p:nvPicPr>
        <p:blipFill rotWithShape="1">
          <a:blip r:embed="rId3">
            <a:alphaModFix/>
          </a:blip>
          <a:srcRect l="5740"/>
          <a:stretch/>
        </p:blipFill>
        <p:spPr>
          <a:xfrm>
            <a:off x="6908535" y="1641670"/>
            <a:ext cx="4990587" cy="2971406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Shape 410"/>
          <p:cNvSpPr txBox="1">
            <a:spLocks noGrp="1"/>
          </p:cNvSpPr>
          <p:nvPr>
            <p:ph type="title"/>
          </p:nvPr>
        </p:nvSpPr>
        <p:spPr>
          <a:xfrm>
            <a:off x="7267125" y="330162"/>
            <a:ext cx="3574800" cy="46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14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fr-FR" sz="1400">
                <a:solidFill>
                  <a:srgbClr val="F63790"/>
                </a:solidFill>
              </a:rPr>
              <a:t>e stockage</a:t>
            </a:r>
          </a:p>
        </p:txBody>
      </p:sp>
      <p:sp>
        <p:nvSpPr>
          <p:cNvPr id="411" name="Shape 411"/>
          <p:cNvSpPr txBox="1"/>
          <p:nvPr/>
        </p:nvSpPr>
        <p:spPr>
          <a:xfrm>
            <a:off x="8383350" y="1763300"/>
            <a:ext cx="7028700" cy="819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12" name="Shape 412" descr="dqdqd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350" y="4613075"/>
            <a:ext cx="3322225" cy="151715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Shape 413"/>
          <p:cNvSpPr/>
          <p:nvPr/>
        </p:nvSpPr>
        <p:spPr>
          <a:xfrm>
            <a:off x="8763000" y="5289925"/>
            <a:ext cx="1453500" cy="573600"/>
          </a:xfrm>
          <a:prstGeom prst="notchedRightArrow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14" name="Shape 414" descr="fdfdfdf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216500" y="4383149"/>
            <a:ext cx="1403425" cy="183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 descr="fezzfe.png"/>
          <p:cNvPicPr preferRelativeResize="0"/>
          <p:nvPr/>
        </p:nvPicPr>
        <p:blipFill rotWithShape="1">
          <a:blip r:embed="rId6">
            <a:alphaModFix/>
          </a:blip>
          <a:srcRect l="23548" t="62108" r="4191" b="13179"/>
          <a:stretch/>
        </p:blipFill>
        <p:spPr>
          <a:xfrm>
            <a:off x="9978125" y="6218400"/>
            <a:ext cx="2213874" cy="639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Shape 416" descr="87Y-zEKP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586050">
            <a:off x="6777976" y="5518166"/>
            <a:ext cx="261121" cy="2617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6684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421"/>
          <p:cNvSpPr txBox="1">
            <a:spLocks noGrp="1"/>
          </p:cNvSpPr>
          <p:nvPr>
            <p:ph type="sldNum" idx="12"/>
          </p:nvPr>
        </p:nvSpPr>
        <p:spPr>
          <a:xfrm>
            <a:off x="8738600" y="330162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entury Gothic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22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2" name="Shape 422"/>
          <p:cNvSpPr txBox="1">
            <a:spLocks noGrp="1"/>
          </p:cNvSpPr>
          <p:nvPr>
            <p:ph type="title"/>
          </p:nvPr>
        </p:nvSpPr>
        <p:spPr>
          <a:xfrm>
            <a:off x="50" y="279325"/>
            <a:ext cx="11481900" cy="129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dirty="0">
                <a:solidFill>
                  <a:srgbClr val="F63790"/>
                </a:solidFill>
              </a:rPr>
              <a:t>Le bilan du</a:t>
            </a:r>
            <a:r>
              <a:rPr lang="fr-FR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E-</a:t>
            </a:r>
            <a:r>
              <a:rPr lang="fr-FR" dirty="0">
                <a:solidFill>
                  <a:srgbClr val="F63790"/>
                </a:solidFill>
              </a:rPr>
              <a:t>commerce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x="-523750" y="6168899"/>
            <a:ext cx="12192000" cy="3693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entury Gothic"/>
              <a:buNone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Balance financier fragile + CA en trop légère hausse (≈6.25%) </a:t>
            </a:r>
            <a:r>
              <a:rPr lang="fr-FR" sz="18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→ Pertes d’argent </a:t>
            </a:r>
          </a:p>
        </p:txBody>
      </p:sp>
      <p:pic>
        <p:nvPicPr>
          <p:cNvPr id="424" name="Shape 424" descr="fezzfe.png"/>
          <p:cNvPicPr preferRelativeResize="0"/>
          <p:nvPr/>
        </p:nvPicPr>
        <p:blipFill rotWithShape="1">
          <a:blip r:embed="rId3">
            <a:alphaModFix/>
          </a:blip>
          <a:srcRect l="23548" t="62108" r="4191" b="13179"/>
          <a:stretch/>
        </p:blipFill>
        <p:spPr>
          <a:xfrm>
            <a:off x="9978125" y="6218400"/>
            <a:ext cx="2213874" cy="639598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Shape 425"/>
          <p:cNvSpPr txBox="1">
            <a:spLocks noGrp="1"/>
          </p:cNvSpPr>
          <p:nvPr>
            <p:ph type="title"/>
          </p:nvPr>
        </p:nvSpPr>
        <p:spPr>
          <a:xfrm>
            <a:off x="7303750" y="279312"/>
            <a:ext cx="3574800" cy="46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14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fr-FR" sz="1400">
                <a:solidFill>
                  <a:srgbClr val="F63790"/>
                </a:solidFill>
              </a:rPr>
              <a:t>e stockage</a:t>
            </a:r>
          </a:p>
        </p:txBody>
      </p:sp>
      <p:pic>
        <p:nvPicPr>
          <p:cNvPr id="426" name="Shape 426" descr="zdzd.png"/>
          <p:cNvPicPr preferRelativeResize="0"/>
          <p:nvPr/>
        </p:nvPicPr>
        <p:blipFill rotWithShape="1">
          <a:blip r:embed="rId4">
            <a:alphaModFix/>
          </a:blip>
          <a:srcRect t="10905"/>
          <a:stretch/>
        </p:blipFill>
        <p:spPr>
          <a:xfrm>
            <a:off x="1159024" y="1092150"/>
            <a:ext cx="11032975" cy="512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 descr="efefezfzeg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23750" y="3856125"/>
            <a:ext cx="2743200" cy="1830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 descr="sdqdxq.gif"/>
          <p:cNvPicPr preferRelativeResize="0"/>
          <p:nvPr/>
        </p:nvPicPr>
        <p:blipFill rotWithShape="1">
          <a:blip r:embed="rId6">
            <a:alphaModFix/>
          </a:blip>
          <a:srcRect r="86441" b="73380"/>
          <a:stretch/>
        </p:blipFill>
        <p:spPr>
          <a:xfrm>
            <a:off x="10878550" y="1092150"/>
            <a:ext cx="1127100" cy="165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Shape 429"/>
          <p:cNvSpPr/>
          <p:nvPr/>
        </p:nvSpPr>
        <p:spPr>
          <a:xfrm>
            <a:off x="11299850" y="1299600"/>
            <a:ext cx="439200" cy="4668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30" name="Shape 430" descr="87Y-zEKP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299850" y="1313399"/>
            <a:ext cx="439200" cy="43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23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Shape 436"/>
          <p:cNvSpPr txBox="1">
            <a:spLocks noGrp="1"/>
          </p:cNvSpPr>
          <p:nvPr>
            <p:ph type="title"/>
          </p:nvPr>
        </p:nvSpPr>
        <p:spPr>
          <a:xfrm>
            <a:off x="2978700" y="638322"/>
            <a:ext cx="8610600" cy="1293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fr-FR">
                <a:solidFill>
                  <a:srgbClr val="F63790"/>
                </a:solidFill>
              </a:rPr>
              <a:t>e</a:t>
            </a: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fr-FR">
                <a:solidFill>
                  <a:srgbClr val="F63790"/>
                </a:solidFill>
              </a:rPr>
              <a:t>store picking</a:t>
            </a:r>
          </a:p>
        </p:txBody>
      </p:sp>
      <p:sp>
        <p:nvSpPr>
          <p:cNvPr id="437" name="Shape 43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entury Gothic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23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8" name="Shape 438"/>
          <p:cNvSpPr txBox="1"/>
          <p:nvPr/>
        </p:nvSpPr>
        <p:spPr>
          <a:xfrm>
            <a:off x="-89900" y="1317825"/>
            <a:ext cx="8937000" cy="5161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0" marR="0" lvl="5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50" b="0" i="0" u="none" strike="noStrike" cap="none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2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Arial"/>
              <a:buNone/>
            </a:pPr>
            <a:r>
              <a:rPr lang="fr-FR" sz="1850" b="0" i="1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Stockage et préparation des commandes en magasin</a:t>
            </a:r>
          </a:p>
          <a:p>
            <a:pPr marL="914400" marR="0" lvl="0" indent="457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-FR" sz="1850" b="0" u="sng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Avantages</a:t>
            </a:r>
            <a:r>
              <a:rPr lang="fr-FR" sz="1850" u="sng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:</a:t>
            </a:r>
          </a:p>
          <a:p>
            <a:pPr marL="914400" marR="0" lvl="0" indent="457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5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2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5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</a:t>
            </a:r>
            <a:r>
              <a:rPr lang="fr-FR" sz="185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Politique d’assortiment </a:t>
            </a:r>
          </a:p>
          <a:p>
            <a:pPr marL="914400" lvl="2" indent="0" rtl="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185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Profitez des promotions des magasins</a:t>
            </a:r>
          </a:p>
          <a:p>
            <a:pPr marL="914400" lvl="2" indent="0" rtl="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185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Positionnement stratégique vis à vis de la clientèle</a:t>
            </a:r>
          </a:p>
          <a:p>
            <a:pPr marL="914400" marR="0" lvl="2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5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</a:t>
            </a:r>
            <a:r>
              <a:rPr lang="fr-FR" sz="185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Logistique et coût  de stockage partagés</a:t>
            </a:r>
          </a:p>
          <a:p>
            <a:pPr marL="914400" marR="0" lvl="2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5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</a:t>
            </a:r>
            <a:r>
              <a:rPr lang="fr-FR" sz="185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Développement</a:t>
            </a:r>
            <a:r>
              <a:rPr lang="fr-FR" sz="185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rapide</a:t>
            </a:r>
          </a:p>
          <a:p>
            <a:pPr marL="914400" marR="0" lvl="2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50" b="0" i="1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0" indent="457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rPr lang="fr-FR" sz="1850" b="0" u="sng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Inconvénients :</a:t>
            </a:r>
          </a:p>
          <a:p>
            <a:pPr marL="914400" marR="0" lvl="0" indent="4572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sz="1850" u="sng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914400" marR="0" lvl="2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5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</a:t>
            </a:r>
            <a:r>
              <a:rPr lang="fr-FR" sz="185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 des stocks utilisées par la e-épicerie </a:t>
            </a:r>
            <a:r>
              <a:rPr lang="fr-FR" sz="185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(&lt;100 commandes / jour)</a:t>
            </a:r>
          </a:p>
          <a:p>
            <a:pPr marL="914400" marR="0" lvl="2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1850" b="0" i="1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* </a:t>
            </a:r>
            <a:r>
              <a:rPr lang="fr-FR" sz="1850" i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cas d'expansion du marché, l’espace est insuffisant </a:t>
            </a:r>
          </a:p>
          <a:p>
            <a:pPr marL="2514600" marR="0" lvl="5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1850" b="0" i="0" u="none" strike="noStrike" cap="none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39" name="Shape 439" descr="fezzfe.png"/>
          <p:cNvPicPr preferRelativeResize="0"/>
          <p:nvPr/>
        </p:nvPicPr>
        <p:blipFill rotWithShape="1">
          <a:blip r:embed="rId3">
            <a:alphaModFix/>
          </a:blip>
          <a:srcRect l="23548" t="62108" r="4191" b="13179"/>
          <a:stretch/>
        </p:blipFill>
        <p:spPr>
          <a:xfrm>
            <a:off x="9978125" y="6218400"/>
            <a:ext cx="2213874" cy="639598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Shape 440"/>
          <p:cNvSpPr txBox="1">
            <a:spLocks noGrp="1"/>
          </p:cNvSpPr>
          <p:nvPr>
            <p:ph type="title"/>
          </p:nvPr>
        </p:nvSpPr>
        <p:spPr>
          <a:xfrm>
            <a:off x="7474575" y="330162"/>
            <a:ext cx="3574800" cy="46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14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</a:t>
            </a:r>
            <a:r>
              <a:rPr lang="fr-FR" sz="1400">
                <a:solidFill>
                  <a:srgbClr val="F63790"/>
                </a:solidFill>
              </a:rPr>
              <a:t>e stockage</a:t>
            </a:r>
          </a:p>
        </p:txBody>
      </p:sp>
      <p:pic>
        <p:nvPicPr>
          <p:cNvPr id="441" name="Shape 441" descr="qqqq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52275" y="1639734"/>
            <a:ext cx="4239725" cy="4392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 descr="87Y-zEKP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58557">
            <a:off x="10290725" y="3865899"/>
            <a:ext cx="822200" cy="822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58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536863" y="1084775"/>
            <a:ext cx="11608800" cy="72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dirty="0">
                <a:solidFill>
                  <a:srgbClr val="F63790"/>
                </a:solidFill>
              </a:rPr>
              <a:t>Croissance des infrastructures des E-épiceries</a:t>
            </a:r>
          </a:p>
        </p:txBody>
      </p:sp>
      <p:sp>
        <p:nvSpPr>
          <p:cNvPr id="448" name="Shape 448"/>
          <p:cNvSpPr txBox="1">
            <a:spLocks noGrp="1"/>
          </p:cNvSpPr>
          <p:nvPr>
            <p:ph type="sldNum" idx="12"/>
          </p:nvPr>
        </p:nvSpPr>
        <p:spPr>
          <a:xfrm>
            <a:off x="8763000" y="7196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25000"/>
              <a:buFont typeface="Century Gothic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24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0" name="Shape 450"/>
          <p:cNvSpPr txBox="1">
            <a:spLocks noGrp="1"/>
          </p:cNvSpPr>
          <p:nvPr>
            <p:ph type="title"/>
          </p:nvPr>
        </p:nvSpPr>
        <p:spPr>
          <a:xfrm>
            <a:off x="7608800" y="617962"/>
            <a:ext cx="3574800" cy="466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1400">
                <a:solidFill>
                  <a:srgbClr val="F63790"/>
                </a:solidFill>
              </a:rPr>
              <a:t>Le stockage</a:t>
            </a:r>
          </a:p>
        </p:txBody>
      </p:sp>
      <p:pic>
        <p:nvPicPr>
          <p:cNvPr id="451" name="Shape 451" descr="fezzfe.png"/>
          <p:cNvPicPr preferRelativeResize="0"/>
          <p:nvPr/>
        </p:nvPicPr>
        <p:blipFill rotWithShape="1">
          <a:blip r:embed="rId3">
            <a:alphaModFix/>
          </a:blip>
          <a:srcRect l="23548" t="62108" r="4191" b="13179"/>
          <a:stretch/>
        </p:blipFill>
        <p:spPr>
          <a:xfrm>
            <a:off x="9978125" y="6218400"/>
            <a:ext cx="2213874" cy="6395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" name="Groupe 1"/>
          <p:cNvGrpSpPr/>
          <p:nvPr/>
        </p:nvGrpSpPr>
        <p:grpSpPr>
          <a:xfrm>
            <a:off x="536874" y="1646150"/>
            <a:ext cx="11437825" cy="4572250"/>
            <a:chOff x="536875" y="1743774"/>
            <a:chExt cx="11437825" cy="4572250"/>
          </a:xfrm>
        </p:grpSpPr>
        <p:pic>
          <p:nvPicPr>
            <p:cNvPr id="449" name="Shape 449" descr="ffzdzda.png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36875" y="1743774"/>
              <a:ext cx="11437825" cy="457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Shape 452" descr="vcvc.png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20924" y="1804775"/>
              <a:ext cx="950178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Shape 453" descr="vcvcvc.PNG"/>
            <p:cNvPicPr preferRelativeResize="0"/>
            <p:nvPr/>
          </p:nvPicPr>
          <p:blipFill rotWithShape="1">
            <a:blip r:embed="rId6">
              <a:alphaModFix/>
            </a:blip>
            <a:srcRect b="23844"/>
            <a:stretch/>
          </p:blipFill>
          <p:spPr>
            <a:xfrm>
              <a:off x="4989075" y="5355855"/>
              <a:ext cx="2213874" cy="4466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Shape 454" descr="cvcvcvccv.png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7147891" y="2999300"/>
              <a:ext cx="1554583" cy="639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Shape 455" descr="cv.png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7147900" y="2214675"/>
              <a:ext cx="2077449" cy="1154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Shape 456" descr="cvcc.gif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9249074" y="4151372"/>
              <a:ext cx="1771049" cy="4376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Shape 457" descr="cvc.gif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354512" y="4270675"/>
              <a:ext cx="1482975" cy="148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Shape 458" descr="hgfds.png"/>
            <p:cNvPicPr preferRelativeResize="0"/>
            <p:nvPr/>
          </p:nvPicPr>
          <p:blipFill rotWithShape="1">
            <a:blip r:embed="rId11">
              <a:alphaModFix/>
            </a:blip>
            <a:srcRect l="11485" r="13054"/>
            <a:stretch/>
          </p:blipFill>
          <p:spPr>
            <a:xfrm>
              <a:off x="5091300" y="3931750"/>
              <a:ext cx="1771050" cy="111934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59" name="Shape 459"/>
            <p:cNvCxnSpPr>
              <a:endCxn id="452" idx="1"/>
            </p:cNvCxnSpPr>
            <p:nvPr/>
          </p:nvCxnSpPr>
          <p:spPr>
            <a:xfrm rot="10800000" flipH="1">
              <a:off x="4832224" y="2164775"/>
              <a:ext cx="788700" cy="86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60" name="Shape 460"/>
            <p:cNvCxnSpPr>
              <a:endCxn id="455" idx="1"/>
            </p:cNvCxnSpPr>
            <p:nvPr/>
          </p:nvCxnSpPr>
          <p:spPr>
            <a:xfrm rot="10800000" flipH="1">
              <a:off x="6674800" y="2791750"/>
              <a:ext cx="473100" cy="57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61" name="Shape 461"/>
            <p:cNvCxnSpPr/>
            <p:nvPr/>
          </p:nvCxnSpPr>
          <p:spPr>
            <a:xfrm rot="10800000" flipH="1">
              <a:off x="6711575" y="3337575"/>
              <a:ext cx="378300" cy="24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62" name="Shape 462"/>
            <p:cNvCxnSpPr>
              <a:endCxn id="456" idx="0"/>
            </p:cNvCxnSpPr>
            <p:nvPr/>
          </p:nvCxnSpPr>
          <p:spPr>
            <a:xfrm>
              <a:off x="10006199" y="3862172"/>
              <a:ext cx="128400" cy="289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63" name="Shape 463"/>
            <p:cNvCxnSpPr>
              <a:endCxn id="458" idx="1"/>
            </p:cNvCxnSpPr>
            <p:nvPr/>
          </p:nvCxnSpPr>
          <p:spPr>
            <a:xfrm>
              <a:off x="4893300" y="4460224"/>
              <a:ext cx="198000" cy="31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64" name="Shape 464"/>
            <p:cNvCxnSpPr/>
            <p:nvPr/>
          </p:nvCxnSpPr>
          <p:spPr>
            <a:xfrm>
              <a:off x="4039150" y="5009275"/>
              <a:ext cx="1513200" cy="12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  <p:cxnSp>
          <p:nvCxnSpPr>
            <p:cNvPr id="465" name="Shape 465"/>
            <p:cNvCxnSpPr>
              <a:endCxn id="453" idx="1"/>
            </p:cNvCxnSpPr>
            <p:nvPr/>
          </p:nvCxnSpPr>
          <p:spPr>
            <a:xfrm>
              <a:off x="4161075" y="5546165"/>
              <a:ext cx="828000" cy="33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triangle" w="lg" len="lg"/>
            </a:ln>
          </p:spPr>
        </p:cxnSp>
      </p:grpSp>
    </p:spTree>
    <p:extLst>
      <p:ext uri="{BB962C8B-B14F-4D97-AF65-F5344CB8AC3E}">
        <p14:creationId xmlns:p14="http://schemas.microsoft.com/office/powerpoint/2010/main" val="358920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LIVRAISON</a:t>
            </a:r>
          </a:p>
        </p:txBody>
      </p:sp>
      <p:sp>
        <p:nvSpPr>
          <p:cNvPr id="448" name="Shape 448"/>
          <p:cNvSpPr txBox="1">
            <a:spLocks noGrp="1"/>
          </p:cNvSpPr>
          <p:nvPr>
            <p:ph type="body" idx="1"/>
          </p:nvPr>
        </p:nvSpPr>
        <p:spPr>
          <a:xfrm>
            <a:off x="1143000" y="1434413"/>
            <a:ext cx="9829799" cy="4891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57400" marR="0" lvl="4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cador de l’industrie alimentaire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63790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b="0" i="1" u="none" strike="noStrike" cap="none" dirty="0" smtClean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marL="3028950" lvl="6" indent="-285750">
              <a:lnSpc>
                <a:spcPct val="70000"/>
              </a:lnSpc>
              <a:buClrTx/>
              <a:buSzPct val="97941"/>
              <a:buFont typeface="Courier New" panose="02070309020205020404" pitchFamily="49" charset="0"/>
              <a:buChar char="o"/>
            </a:pPr>
            <a:r>
              <a:rPr lang="fr-FR" sz="1665" i="1" dirty="0"/>
              <a:t>Notre point de </a:t>
            </a:r>
            <a:r>
              <a:rPr lang="fr-FR" sz="1665" i="1" dirty="0" smtClean="0"/>
              <a:t>vue</a:t>
            </a:r>
            <a:endParaRPr lang="fr-FR" sz="1665" b="0" i="1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Combinaison de </a:t>
            </a: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différents modèles de 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logistique </a:t>
            </a: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None/>
            </a:pPr>
            <a:endParaRPr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449" name="Shape 44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25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50" name="Shape 450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Shape 451" descr="1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6652" y="4725144"/>
            <a:ext cx="449977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456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LIVRAISON</a:t>
            </a:r>
          </a:p>
        </p:txBody>
      </p:sp>
      <p:sp>
        <p:nvSpPr>
          <p:cNvPr id="457" name="Shape 457"/>
          <p:cNvSpPr txBox="1">
            <a:spLocks noGrp="1"/>
          </p:cNvSpPr>
          <p:nvPr>
            <p:ph type="body" idx="1"/>
          </p:nvPr>
        </p:nvSpPr>
        <p:spPr>
          <a:xfrm>
            <a:off x="-1680864" y="2060848"/>
            <a:ext cx="9601200" cy="43651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00" marR="0" lvl="4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Arial"/>
              <a:buNone/>
            </a:pPr>
            <a:r>
              <a:rPr lang="fr-FR" sz="20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 à domicile</a:t>
            </a:r>
          </a:p>
          <a:p>
            <a:pPr marL="1828800" marR="0" lvl="4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Avantages :</a:t>
            </a:r>
          </a:p>
          <a:p>
            <a:pPr marL="2057400" marR="0" lvl="4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client ne se déplace 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         Différenciation Marketing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dirty="0" smtClean="0"/>
              <a:t>Optimisation de la couverture des zones urbaines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Inconvénients :</a:t>
            </a:r>
          </a:p>
          <a:p>
            <a:pPr marL="2057400" marR="0" lvl="4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Créneau </a:t>
            </a: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horaire </a:t>
            </a:r>
            <a:r>
              <a:rPr lang="fr-FR" sz="2000" dirty="0" smtClean="0"/>
              <a:t>de livraison 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fixe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Dernier kilomètre 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très cher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Éléments 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périssables          Perte de stocks possible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Coût supplémentaire sur la commande élevé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80000"/>
              </a:lnSpc>
              <a:spcBef>
                <a:spcPts val="50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8" name="Shape 458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26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0" name="Shape 460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76"/>
          <a:stretch/>
        </p:blipFill>
        <p:spPr>
          <a:xfrm>
            <a:off x="7726680" y="2348880"/>
            <a:ext cx="3971176" cy="241552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0369" y="620688"/>
            <a:ext cx="2343150" cy="1952625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>
            <a:off x="6763519" y="1969741"/>
            <a:ext cx="844649" cy="603572"/>
          </a:xfrm>
          <a:prstGeom prst="straightConnector1">
            <a:avLst/>
          </a:prstGeom>
          <a:ln w="57150">
            <a:headEnd type="diamond" w="med" len="med"/>
            <a:tailEnd type="triangle" w="med" len="med"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>
            <a:off x="3916313" y="3127256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>
            <a:off x="3121802" y="5589240"/>
            <a:ext cx="504056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LIVRAISON</a:t>
            </a:r>
          </a:p>
        </p:txBody>
      </p:sp>
      <p:sp>
        <p:nvSpPr>
          <p:cNvPr id="466" name="Shape 466"/>
          <p:cNvSpPr txBox="1">
            <a:spLocks noGrp="1"/>
          </p:cNvSpPr>
          <p:nvPr>
            <p:ph type="body" idx="1"/>
          </p:nvPr>
        </p:nvSpPr>
        <p:spPr>
          <a:xfrm>
            <a:off x="-1355834" y="2173235"/>
            <a:ext cx="9601200" cy="436517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1828800" marR="0" lvl="4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63790"/>
              </a:buClr>
              <a:buSzPct val="25000"/>
              <a:buFont typeface="Arial"/>
              <a:buNone/>
            </a:pPr>
            <a:r>
              <a:rPr lang="fr-FR" sz="2400" b="0" i="0" u="none" strike="noStrike" cap="none" dirty="0" smtClean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Drive</a:t>
            </a:r>
            <a:endParaRPr lang="fr-FR" sz="2400" b="0" i="0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0" u="sng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Avantages:</a:t>
            </a:r>
            <a:endParaRPr lang="fr-FR" sz="2000" b="0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 de frais de livraison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Liberté de retrait → Large plage 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d’horaire</a:t>
            </a:r>
          </a:p>
          <a:p>
            <a: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dirty="0" smtClean="0"/>
              <a:t>La périssabilité n’est plus un problème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000" b="0" i="0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0" u="sng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Inconvénients:</a:t>
            </a:r>
            <a:endParaRPr lang="fr-FR" sz="2000" b="0" i="0" u="sng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Difficulté à couvrir l’ensemble des zones urbaines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Peu de </a:t>
            </a: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références</a:t>
            </a:r>
          </a:p>
          <a:p>
            <a:pPr marL="20574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dirty="0" smtClean="0"/>
              <a:t>Expansion difficile 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67" name="Shape 46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27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69" name="Shape 469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15" b="3454"/>
          <a:stretch/>
        </p:blipFill>
        <p:spPr>
          <a:xfrm>
            <a:off x="6168008" y="2348880"/>
            <a:ext cx="5388156" cy="2874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599" cy="12930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3200" b="0" i="0" u="none" strike="noStrike" cap="none" dirty="0" smtClean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Stratégie du CROSS-CANAL</a:t>
            </a:r>
            <a:endParaRPr lang="fr-FR" sz="3200" b="0" i="0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5" name="Shape 49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28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Shape 501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dirty="0" smtClean="0"/>
              <a:t>Antoine Chaumont - Matthieu </a:t>
            </a:r>
            <a:r>
              <a:rPr lang="fr-FR" dirty="0" err="1" smtClean="0"/>
              <a:t>Hebben</a:t>
            </a:r>
            <a:r>
              <a:rPr lang="fr-FR" dirty="0" smtClean="0"/>
              <a:t> - </a:t>
            </a:r>
            <a:r>
              <a:rPr lang="fr-FR" dirty="0" err="1" smtClean="0"/>
              <a:t>Gerard</a:t>
            </a:r>
            <a:r>
              <a:rPr lang="fr-FR" dirty="0" smtClean="0"/>
              <a:t> Bastian - Marat </a:t>
            </a:r>
            <a:r>
              <a:rPr lang="fr-FR" dirty="0" err="1" smtClean="0"/>
              <a:t>Monnie</a:t>
            </a:r>
            <a:r>
              <a:rPr lang="fr-FR" dirty="0" smtClean="0"/>
              <a:t> - Ludovic Noel 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55" y="2092350"/>
            <a:ext cx="5238584" cy="3928938"/>
          </a:xfrm>
          <a:prstGeom prst="rect">
            <a:avLst/>
          </a:prstGeom>
        </p:spPr>
      </p:pic>
      <p:sp>
        <p:nvSpPr>
          <p:cNvPr id="15" name="Shape 496"/>
          <p:cNvSpPr txBox="1">
            <a:spLocks/>
          </p:cNvSpPr>
          <p:nvPr/>
        </p:nvSpPr>
        <p:spPr>
          <a:xfrm>
            <a:off x="397566" y="3068960"/>
            <a:ext cx="5388289" cy="32085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-228600">
              <a:lnSpc>
                <a:spcPct val="80000"/>
              </a:lnSpc>
              <a:spcBef>
                <a:spcPts val="0"/>
              </a:spcBef>
            </a:pPr>
            <a:r>
              <a:rPr lang="fr-FR" sz="2000" u="sng" dirty="0" smtClean="0"/>
              <a:t>Avantages</a:t>
            </a:r>
            <a:r>
              <a:rPr lang="fr-FR" sz="2000" dirty="0" smtClean="0"/>
              <a:t> : </a:t>
            </a:r>
          </a:p>
          <a:p>
            <a:r>
              <a:rPr lang="fr-FR" sz="1800" dirty="0"/>
              <a:t>l'amélioration des interactions entre tous les canaux de vente pour fluidifier l'expérience client ;</a:t>
            </a:r>
          </a:p>
          <a:p>
            <a:r>
              <a:rPr lang="fr-FR" sz="1800" dirty="0"/>
              <a:t>la baisse des coûts et des marges par un transfert vers Internet des commandes réalisées dans les points de vente physique ;</a:t>
            </a:r>
          </a:p>
          <a:p>
            <a:r>
              <a:rPr lang="fr-FR" sz="1800" dirty="0"/>
              <a:t>l'amélioration de la gestion des stocks et des personnels de chacun des canaux par un pilotage transversal.</a:t>
            </a:r>
          </a:p>
          <a:p>
            <a:pPr indent="-228600">
              <a:lnSpc>
                <a:spcPct val="80000"/>
              </a:lnSpc>
              <a:buFont typeface="Arial"/>
              <a:buNone/>
            </a:pPr>
            <a:endParaRPr lang="fr-FR" sz="1800" dirty="0"/>
          </a:p>
        </p:txBody>
      </p:sp>
      <p:sp>
        <p:nvSpPr>
          <p:cNvPr id="16" name="Shape 496"/>
          <p:cNvSpPr txBox="1">
            <a:spLocks/>
          </p:cNvSpPr>
          <p:nvPr/>
        </p:nvSpPr>
        <p:spPr>
          <a:xfrm>
            <a:off x="397566" y="1916832"/>
            <a:ext cx="5569889" cy="93610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-228600">
              <a:lnSpc>
                <a:spcPct val="80000"/>
              </a:lnSpc>
              <a:spcBef>
                <a:spcPts val="0"/>
              </a:spcBef>
            </a:pPr>
            <a:r>
              <a:rPr lang="fr-FR" sz="2000" u="sng" dirty="0" smtClean="0">
                <a:solidFill>
                  <a:srgbClr val="00B050"/>
                </a:solidFill>
              </a:rPr>
              <a:t>BUT</a:t>
            </a:r>
            <a:r>
              <a:rPr lang="fr-FR" sz="2000" dirty="0" smtClean="0">
                <a:solidFill>
                  <a:srgbClr val="00B050"/>
                </a:solidFill>
              </a:rPr>
              <a:t> : synergie des différents canaux de distribution centré autour du client</a:t>
            </a:r>
          </a:p>
        </p:txBody>
      </p:sp>
    </p:spTree>
    <p:extLst>
      <p:ext uri="{BB962C8B-B14F-4D97-AF65-F5344CB8AC3E}">
        <p14:creationId xmlns:p14="http://schemas.microsoft.com/office/powerpoint/2010/main" val="350206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 dirty="0" smtClean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POINT DE VUE</a:t>
            </a:r>
            <a:endParaRPr lang="fr-FR" sz="4000" b="0" i="0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1143000" y="1434413"/>
            <a:ext cx="9829799" cy="4891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57400" marR="0" lvl="4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cador de l’industrie alimentaire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850" dirty="0">
                <a:solidFill>
                  <a:srgbClr val="F63790"/>
                </a:solidFill>
              </a:rPr>
              <a:t>Notre point de vue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665" i="1" dirty="0">
                <a:solidFill>
                  <a:schemeClr val="tx1"/>
                </a:solidFill>
              </a:rPr>
              <a:t>Combinaison de différents modèles de logistique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29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8" name="Shape 478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 descr="1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925" y="4996912"/>
            <a:ext cx="596199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94" y="2751725"/>
            <a:ext cx="5709675" cy="309246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 </a:t>
            </a:r>
          </a:p>
        </p:txBody>
      </p:sp>
      <p:sp>
        <p:nvSpPr>
          <p:cNvPr id="177" name="Shape 17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 b="0" i="0" u="none" strike="noStrike" cap="none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fld>
            <a:endParaRPr lang="fr-FR" sz="1050" b="0" i="0" u="none" strike="noStrike" cap="none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8" name="Shape 178"/>
          <p:cNvSpPr txBox="1"/>
          <p:nvPr/>
        </p:nvSpPr>
        <p:spPr>
          <a:xfrm>
            <a:off x="685800" y="3605883"/>
            <a:ext cx="5279571" cy="18560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4048" marR="0" lvl="0" indent="-384048" algn="just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4048" marR="0" lvl="0" indent="-384048" algn="just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endParaRPr sz="2000" b="0" i="0" u="none" strike="noStrike" cap="none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9" name="Shape 179"/>
          <p:cNvSpPr txBox="1"/>
          <p:nvPr/>
        </p:nvSpPr>
        <p:spPr>
          <a:xfrm>
            <a:off x="5715000" y="1572922"/>
            <a:ext cx="5791200" cy="203296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2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Echange </a:t>
            </a:r>
            <a:r>
              <a:rPr lang="fr-FR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biens, de services et d'informations par l'intermédiaire des réseaux informatiques, notamment Internet. 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0" name="Shape 180"/>
          <p:cNvSpPr txBox="1"/>
          <p:nvPr/>
        </p:nvSpPr>
        <p:spPr>
          <a:xfrm>
            <a:off x="7115625" y="3094884"/>
            <a:ext cx="3240319" cy="313932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France :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700 </a:t>
            </a:r>
            <a:r>
              <a:rPr lang="fr-FR" sz="1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millions </a:t>
            </a: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transactions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72 milliards </a:t>
            </a: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€ de chiffre </a:t>
            </a:r>
            <a:r>
              <a:rPr lang="fr-FR" sz="1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d’affaires</a:t>
            </a:r>
            <a:endParaRPr lang="fr-FR"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112 000 emplois</a:t>
            </a:r>
          </a:p>
          <a:p>
            <a:pPr marL="0" marR="0" lvl="0" indent="0" algn="l" rtl="0">
              <a:spcBef>
                <a:spcPts val="0"/>
              </a:spcBef>
              <a:buNone/>
            </a:pPr>
            <a:endParaRPr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Europe : 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455,3 milliards </a:t>
            </a: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€ de chiffre </a:t>
            </a:r>
            <a:r>
              <a:rPr lang="fr-FR" sz="1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d’affaires</a:t>
            </a:r>
            <a:endParaRPr lang="fr-FR" sz="18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 </a:t>
            </a:r>
            <a:r>
              <a:rPr lang="fr-FR" sz="1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milliards </a:t>
            </a: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colis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2,5 </a:t>
            </a:r>
            <a:r>
              <a:rPr lang="fr-FR" sz="18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millions </a:t>
            </a:r>
            <a:r>
              <a:rPr lang="fr-FR" sz="18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d’emplois</a:t>
            </a:r>
          </a:p>
        </p:txBody>
      </p:sp>
      <p:pic>
        <p:nvPicPr>
          <p:cNvPr id="181" name="Shape 181" descr="fezzfe.png"/>
          <p:cNvPicPr preferRelativeResize="0"/>
          <p:nvPr/>
        </p:nvPicPr>
        <p:blipFill rotWithShape="1">
          <a:blip r:embed="rId4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Shape 377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599" cy="12930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</a:t>
            </a:r>
            <a:r>
              <a:rPr lang="fr-FR" sz="4000" b="0" i="0" u="none" strike="noStrike" cap="none" dirty="0" smtClean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POINT DE VUE </a:t>
            </a:r>
            <a:endParaRPr lang="fr-FR" sz="4000" b="0" i="0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8" name="Shape 378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30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79" name="Shape 379"/>
          <p:cNvSpPr txBox="1"/>
          <p:nvPr/>
        </p:nvSpPr>
        <p:spPr>
          <a:xfrm>
            <a:off x="5494085" y="4824292"/>
            <a:ext cx="5930507" cy="144655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85750" marR="0" lvl="0" indent="-285750" algn="ctr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 u="sng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Logistique </a:t>
            </a:r>
            <a:r>
              <a:rPr lang="fr-FR" sz="2200" u="sng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livraison des commandes :</a:t>
            </a:r>
          </a:p>
          <a:p>
            <a:pPr marL="0" marR="0" lvl="0" indent="0" rtl="0">
              <a:spcBef>
                <a:spcPts val="0"/>
              </a:spcBef>
              <a:buSzPct val="25000"/>
              <a:buNone/>
            </a:pPr>
            <a:r>
              <a:rPr lang="fr-FR" sz="22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	          Drive</a:t>
            </a:r>
          </a:p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2200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Livraison à domicile</a:t>
            </a:r>
            <a:endParaRPr lang="fr-FR" sz="22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1" name="Shape 381"/>
          <p:cNvSpPr txBox="1">
            <a:spLocks noGrp="1"/>
          </p:cNvSpPr>
          <p:nvPr>
            <p:ph type="body" idx="1"/>
          </p:nvPr>
        </p:nvSpPr>
        <p:spPr>
          <a:xfrm>
            <a:off x="656685" y="2441843"/>
            <a:ext cx="6595720" cy="193232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Logistique de Stockage :</a:t>
            </a: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2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Stockage </a:t>
            </a:r>
            <a:endParaRPr lang="fr-FR"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fr-FR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	Préparation </a:t>
            </a:r>
            <a:r>
              <a:rPr lang="fr-FR" sz="22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Commande</a:t>
            </a:r>
            <a:endParaRPr lang="fr-FR"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382" name="Shape 382"/>
          <p:cNvCxnSpPr/>
          <p:nvPr/>
        </p:nvCxnSpPr>
        <p:spPr>
          <a:xfrm rot="10800000" flipH="1">
            <a:off x="1899383" y="3425132"/>
            <a:ext cx="45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3" name="Shape 383"/>
          <p:cNvCxnSpPr/>
          <p:nvPr/>
        </p:nvCxnSpPr>
        <p:spPr>
          <a:xfrm rot="10800000" flipH="1">
            <a:off x="1899383" y="3030674"/>
            <a:ext cx="45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4" name="Shape 384"/>
          <p:cNvCxnSpPr/>
          <p:nvPr/>
        </p:nvCxnSpPr>
        <p:spPr>
          <a:xfrm rot="10800000" flipH="1">
            <a:off x="6658454" y="5415020"/>
            <a:ext cx="45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385" name="Shape 385"/>
          <p:cNvCxnSpPr/>
          <p:nvPr/>
        </p:nvCxnSpPr>
        <p:spPr>
          <a:xfrm rot="10800000" flipH="1">
            <a:off x="6658454" y="5733256"/>
            <a:ext cx="45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sp>
        <p:nvSpPr>
          <p:cNvPr id="388" name="Shape 388"/>
          <p:cNvSpPr txBox="1"/>
          <p:nvPr/>
        </p:nvSpPr>
        <p:spPr>
          <a:xfrm>
            <a:off x="335360" y="1869069"/>
            <a:ext cx="11665295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fr-FR" sz="2400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Internalisation ou externalisation du stockage ?</a:t>
            </a:r>
          </a:p>
        </p:txBody>
      </p:sp>
      <p:pic>
        <p:nvPicPr>
          <p:cNvPr id="390" name="Shape 390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317" y="4144094"/>
            <a:ext cx="2315342" cy="2074306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0450" y="1869069"/>
            <a:ext cx="4446190" cy="294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08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Shape 475"/>
          <p:cNvSpPr txBox="1">
            <a:spLocks noGrp="1"/>
          </p:cNvSpPr>
          <p:nvPr>
            <p:ph type="title"/>
          </p:nvPr>
        </p:nvSpPr>
        <p:spPr>
          <a:xfrm>
            <a:off x="1343472" y="476672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dirty="0" smtClean="0">
                <a:solidFill>
                  <a:srgbClr val="F63790"/>
                </a:solidFill>
              </a:rPr>
              <a:t>COMBINAISON DE DIFFERENTS MODELES LOGISTIQUE</a:t>
            </a:r>
            <a:endParaRPr lang="fr-FR" sz="4000" b="0" i="0" u="none" strike="noStrike" cap="none" dirty="0">
              <a:solidFill>
                <a:srgbClr val="F6379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6" name="Shape 476"/>
          <p:cNvSpPr txBox="1">
            <a:spLocks noGrp="1"/>
          </p:cNvSpPr>
          <p:nvPr>
            <p:ph type="body" idx="1"/>
          </p:nvPr>
        </p:nvSpPr>
        <p:spPr>
          <a:xfrm>
            <a:off x="1143000" y="1434413"/>
            <a:ext cx="9829799" cy="4891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57400" marR="0" lvl="4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cador de l’industrie alimentaire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665" i="1" dirty="0"/>
              <a:t>Notre point de vue</a:t>
            </a:r>
          </a:p>
          <a:p>
            <a:pPr marL="3086100" lvl="6" indent="-342900">
              <a:lnSpc>
                <a:spcPct val="70000"/>
              </a:lnSpc>
              <a:buClr>
                <a:schemeClr val="accent1"/>
              </a:buClr>
              <a:buSzPct val="97941"/>
              <a:buFont typeface="Courier New" panose="02070309020205020404" pitchFamily="49" charset="0"/>
              <a:buChar char="o"/>
            </a:pPr>
            <a:r>
              <a:rPr lang="fr-FR" sz="1850" dirty="0">
                <a:solidFill>
                  <a:srgbClr val="F63790"/>
                </a:solidFill>
              </a:rPr>
              <a:t>Combinaison de différents modèles de logistique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477" name="Shape 477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31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78" name="Shape 478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Shape 480" descr="1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2925" y="5229200"/>
            <a:ext cx="596199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74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599" cy="12930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32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COMBINER DEUX MODÈLES DE LOGISTIQUE</a:t>
            </a:r>
          </a:p>
        </p:txBody>
      </p:sp>
      <p:sp>
        <p:nvSpPr>
          <p:cNvPr id="495" name="Shape 49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32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6" name="Shape 496"/>
          <p:cNvSpPr txBox="1">
            <a:spLocks noGrp="1"/>
          </p:cNvSpPr>
          <p:nvPr>
            <p:ph type="body" idx="1"/>
          </p:nvPr>
        </p:nvSpPr>
        <p:spPr>
          <a:xfrm>
            <a:off x="5968115" y="3594348"/>
            <a:ext cx="5388289" cy="26240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Inconvénients</a:t>
            </a: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</a:p>
          <a:p>
            <a:pPr marL="342900" indent="-342900">
              <a:lnSpc>
                <a:spcPct val="80000"/>
              </a:lnSpc>
              <a:buSzPct val="25000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Perte </a:t>
            </a: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repère des clients</a:t>
            </a:r>
          </a:p>
          <a:p>
            <a:pPr marL="342900" indent="-342900">
              <a:lnSpc>
                <a:spcPct val="80000"/>
              </a:lnSpc>
              <a:buSzPct val="25000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Interdépendance </a:t>
            </a: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politique et financière </a:t>
            </a:r>
          </a:p>
          <a:p>
            <a:pPr marL="342900" indent="-342900">
              <a:lnSpc>
                <a:spcPct val="80000"/>
              </a:lnSpc>
              <a:buSzPct val="25000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Plusieurs </a:t>
            </a: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petites enseignes touchent plus qu’une seul grosse enseigne</a:t>
            </a: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97" name="Shape 4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6197" y="2834852"/>
            <a:ext cx="4800000" cy="787302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Shape 498"/>
          <p:cNvSpPr txBox="1"/>
          <p:nvPr/>
        </p:nvSpPr>
        <p:spPr>
          <a:xfrm>
            <a:off x="397566" y="2123035"/>
            <a:ext cx="6633949" cy="11054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Magasin               Gestion de stock               Entrepôt</a:t>
            </a: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                 1 commande</a:t>
            </a: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endParaRPr sz="2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Courier New"/>
              <a:buNone/>
            </a:pPr>
            <a:endParaRPr sz="2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2000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9" name="Shape 499"/>
          <p:cNvSpPr/>
          <p:nvPr/>
        </p:nvSpPr>
        <p:spPr>
          <a:xfrm rot="10800000">
            <a:off x="1728616" y="2537531"/>
            <a:ext cx="809135" cy="2156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A718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00" name="Shape 500"/>
          <p:cNvSpPr/>
          <p:nvPr/>
        </p:nvSpPr>
        <p:spPr>
          <a:xfrm>
            <a:off x="4833239" y="2526246"/>
            <a:ext cx="809135" cy="21560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2700" cap="flat" cmpd="sng">
            <a:solidFill>
              <a:srgbClr val="A7183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Shape 501" descr="fezzfe.png"/>
          <p:cNvPicPr preferRelativeResize="0"/>
          <p:nvPr/>
        </p:nvPicPr>
        <p:blipFill rotWithShape="1">
          <a:blip r:embed="rId4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dirty="0" smtClean="0"/>
              <a:t>Antoine Chaumont - Matthieu </a:t>
            </a:r>
            <a:r>
              <a:rPr lang="fr-FR" dirty="0" err="1" smtClean="0"/>
              <a:t>Hebben</a:t>
            </a:r>
            <a:r>
              <a:rPr lang="fr-FR" dirty="0" smtClean="0"/>
              <a:t> - </a:t>
            </a:r>
            <a:r>
              <a:rPr lang="fr-FR" dirty="0" err="1" smtClean="0"/>
              <a:t>Gerard</a:t>
            </a:r>
            <a:r>
              <a:rPr lang="fr-FR" dirty="0" smtClean="0"/>
              <a:t> Bastian - Marat </a:t>
            </a:r>
            <a:r>
              <a:rPr lang="fr-FR" dirty="0" err="1" smtClean="0"/>
              <a:t>Monnie</a:t>
            </a:r>
            <a:r>
              <a:rPr lang="fr-FR" dirty="0" smtClean="0"/>
              <a:t> - Ludovic Noel </a:t>
            </a:r>
            <a:endParaRPr lang="fr-FR" dirty="0"/>
          </a:p>
        </p:txBody>
      </p:sp>
      <p:sp>
        <p:nvSpPr>
          <p:cNvPr id="11" name="Shape 496"/>
          <p:cNvSpPr txBox="1">
            <a:spLocks/>
          </p:cNvSpPr>
          <p:nvPr/>
        </p:nvSpPr>
        <p:spPr>
          <a:xfrm>
            <a:off x="397566" y="3653408"/>
            <a:ext cx="5388289" cy="262405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-228600">
              <a:lnSpc>
                <a:spcPct val="80000"/>
              </a:lnSpc>
              <a:spcBef>
                <a:spcPts val="0"/>
              </a:spcBef>
            </a:pPr>
            <a:r>
              <a:rPr lang="fr-FR" sz="2000" u="sng" dirty="0" smtClean="0"/>
              <a:t>Avantages</a:t>
            </a:r>
            <a:r>
              <a:rPr lang="fr-FR" sz="2000" dirty="0" smtClean="0"/>
              <a:t> : </a:t>
            </a:r>
          </a:p>
          <a:p>
            <a:pPr marL="342900" indent="-342900">
              <a:lnSpc>
                <a:spcPct val="80000"/>
              </a:lnSpc>
              <a:buSzPct val="25000"/>
              <a:buFont typeface="Courier New" panose="02070309020205020404" pitchFamily="49" charset="0"/>
              <a:buChar char="o"/>
            </a:pPr>
            <a:r>
              <a:rPr lang="fr-FR" sz="2000" dirty="0" smtClean="0"/>
              <a:t>Uniformisation des références</a:t>
            </a:r>
          </a:p>
          <a:p>
            <a:pPr marL="342900" indent="-342900">
              <a:lnSpc>
                <a:spcPct val="80000"/>
              </a:lnSpc>
              <a:buSzPct val="25000"/>
              <a:buFont typeface="Courier New" panose="02070309020205020404" pitchFamily="49" charset="0"/>
              <a:buChar char="o"/>
            </a:pPr>
            <a:r>
              <a:rPr lang="fr-FR" sz="2000" dirty="0" smtClean="0"/>
              <a:t>centralisation des stocks</a:t>
            </a:r>
          </a:p>
          <a:p>
            <a:pPr marL="342900" indent="-342900">
              <a:lnSpc>
                <a:spcPct val="80000"/>
              </a:lnSpc>
              <a:buSzPct val="25000"/>
              <a:buFont typeface="Courier New" panose="02070309020205020404" pitchFamily="49" charset="0"/>
              <a:buChar char="o"/>
            </a:pPr>
            <a:r>
              <a:rPr lang="fr-FR" sz="2000" dirty="0" smtClean="0"/>
              <a:t>proximité du client</a:t>
            </a:r>
          </a:p>
          <a:p>
            <a:pPr marL="342900" indent="-342900">
              <a:lnSpc>
                <a:spcPct val="80000"/>
              </a:lnSpc>
              <a:buSzPct val="25000"/>
              <a:buFont typeface="Courier New" panose="02070309020205020404" pitchFamily="49" charset="0"/>
              <a:buChar char="o"/>
            </a:pPr>
            <a:r>
              <a:rPr lang="fr-FR" sz="2000" dirty="0" smtClean="0"/>
              <a:t>Eviter la concurrence entre les enseignes</a:t>
            </a:r>
          </a:p>
          <a:p>
            <a:pPr indent="-228600">
              <a:lnSpc>
                <a:spcPct val="80000"/>
              </a:lnSpc>
              <a:buFont typeface="Arial"/>
              <a:buNone/>
            </a:pPr>
            <a:endParaRPr lang="fr-FR" sz="1800" dirty="0"/>
          </a:p>
        </p:txBody>
      </p:sp>
      <p:pic>
        <p:nvPicPr>
          <p:cNvPr id="12" name="Shape 324" descr="Courses en ligne chronodriv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8323" y="2330983"/>
            <a:ext cx="2047874" cy="3905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9894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 txBox="1">
            <a:spLocks noGrp="1"/>
          </p:cNvSpPr>
          <p:nvPr>
            <p:ph type="title"/>
          </p:nvPr>
        </p:nvSpPr>
        <p:spPr>
          <a:xfrm>
            <a:off x="2895600" y="764372"/>
            <a:ext cx="8610599" cy="129302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3200" dirty="0" smtClean="0">
                <a:solidFill>
                  <a:srgbClr val="F63790"/>
                </a:solidFill>
              </a:rPr>
              <a:t>FUSION DE </a:t>
            </a:r>
            <a:r>
              <a:rPr lang="fr-FR" sz="3200" b="0" i="0" u="none" strike="noStrike" cap="none" dirty="0" smtClean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DEUX </a:t>
            </a:r>
            <a:r>
              <a:rPr lang="fr-FR" sz="320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MODÈLES DE LOGISTIQUE</a:t>
            </a:r>
          </a:p>
        </p:txBody>
      </p:sp>
      <p:sp>
        <p:nvSpPr>
          <p:cNvPr id="495" name="Shape 49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33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01" name="Shape 501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dirty="0" smtClean="0"/>
              <a:t>Antoine Chaumont - Matthieu </a:t>
            </a:r>
            <a:r>
              <a:rPr lang="fr-FR" dirty="0" err="1" smtClean="0"/>
              <a:t>Hebben</a:t>
            </a:r>
            <a:r>
              <a:rPr lang="fr-FR" dirty="0" smtClean="0"/>
              <a:t> - </a:t>
            </a:r>
            <a:r>
              <a:rPr lang="fr-FR" dirty="0" err="1" smtClean="0"/>
              <a:t>Gerard</a:t>
            </a:r>
            <a:r>
              <a:rPr lang="fr-FR" dirty="0" smtClean="0"/>
              <a:t> Bastian - Marat </a:t>
            </a:r>
            <a:r>
              <a:rPr lang="fr-FR" dirty="0" err="1" smtClean="0"/>
              <a:t>Monnie</a:t>
            </a:r>
            <a:r>
              <a:rPr lang="fr-FR" dirty="0" smtClean="0"/>
              <a:t>- Ludovic Noel </a:t>
            </a:r>
            <a:endParaRPr lang="fr-FR" dirty="0"/>
          </a:p>
        </p:txBody>
      </p:sp>
      <p:pic>
        <p:nvPicPr>
          <p:cNvPr id="12" name="Shape 334" descr="Materiel informatique et produits high-tech pas cher sur le site GrosBill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392" y="2270459"/>
            <a:ext cx="1990724" cy="52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Shape 336" descr="Afficher l'image d'origin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16280" y="2141770"/>
            <a:ext cx="2903710" cy="767693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Shape 496"/>
          <p:cNvSpPr txBox="1">
            <a:spLocks noGrp="1"/>
          </p:cNvSpPr>
          <p:nvPr>
            <p:ph type="body" idx="1"/>
          </p:nvPr>
        </p:nvSpPr>
        <p:spPr>
          <a:xfrm>
            <a:off x="5922135" y="3429000"/>
            <a:ext cx="5388289" cy="1152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000" b="0" i="0" u="sng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Inconvénients</a:t>
            </a: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</a:p>
          <a:p>
            <a:pPr marL="342900" indent="-342900">
              <a:lnSpc>
                <a:spcPct val="80000"/>
              </a:lnSpc>
              <a:buSzPct val="25000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problème de logistique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42900" indent="-342900">
              <a:lnSpc>
                <a:spcPct val="80000"/>
              </a:lnSpc>
              <a:buSzPct val="25000"/>
            </a:pPr>
            <a:r>
              <a:rPr lang="fr-FR" sz="20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secteurs d’activité trop différents</a:t>
            </a:r>
            <a:endParaRPr lang="fr-FR"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fr-FR" sz="20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	</a:t>
            </a:r>
            <a:endParaRPr sz="20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6" name="Shape 4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43672" y="2156374"/>
            <a:ext cx="4800000" cy="78730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Double flèche horizontale 3"/>
          <p:cNvSpPr/>
          <p:nvPr/>
        </p:nvSpPr>
        <p:spPr>
          <a:xfrm>
            <a:off x="2614116" y="2532395"/>
            <a:ext cx="792088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Double flèche horizontale 19"/>
          <p:cNvSpPr/>
          <p:nvPr/>
        </p:nvSpPr>
        <p:spPr>
          <a:xfrm>
            <a:off x="7734182" y="2532395"/>
            <a:ext cx="792088" cy="21602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Multiplier 4"/>
          <p:cNvSpPr/>
          <p:nvPr/>
        </p:nvSpPr>
        <p:spPr>
          <a:xfrm>
            <a:off x="2902148" y="2316371"/>
            <a:ext cx="216024" cy="64807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Multiplier 21"/>
          <p:cNvSpPr/>
          <p:nvPr/>
        </p:nvSpPr>
        <p:spPr>
          <a:xfrm>
            <a:off x="8022214" y="2316371"/>
            <a:ext cx="216024" cy="64807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3" name="Shape 496"/>
          <p:cNvSpPr txBox="1">
            <a:spLocks/>
          </p:cNvSpPr>
          <p:nvPr/>
        </p:nvSpPr>
        <p:spPr>
          <a:xfrm>
            <a:off x="623392" y="3429000"/>
            <a:ext cx="5388289" cy="1152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-228600">
              <a:lnSpc>
                <a:spcPct val="80000"/>
              </a:lnSpc>
              <a:spcBef>
                <a:spcPts val="0"/>
              </a:spcBef>
            </a:pPr>
            <a:r>
              <a:rPr lang="fr-FR" sz="2000" u="sng" dirty="0" smtClean="0"/>
              <a:t>Avantages</a:t>
            </a:r>
            <a:r>
              <a:rPr lang="fr-FR" sz="2000" dirty="0" smtClean="0"/>
              <a:t> : </a:t>
            </a:r>
          </a:p>
          <a:p>
            <a:pPr marL="342900" indent="-342900">
              <a:lnSpc>
                <a:spcPct val="80000"/>
              </a:lnSpc>
              <a:buSzPct val="25000"/>
            </a:pPr>
            <a:r>
              <a:rPr lang="fr-FR" sz="2000" dirty="0" smtClean="0"/>
              <a:t>diversification</a:t>
            </a:r>
          </a:p>
          <a:p>
            <a:pPr indent="-228600">
              <a:lnSpc>
                <a:spcPct val="80000"/>
              </a:lnSpc>
              <a:buFont typeface="Arial"/>
              <a:buNone/>
            </a:pPr>
            <a:endParaRPr lang="fr-FR" sz="2000" dirty="0"/>
          </a:p>
        </p:txBody>
      </p:sp>
      <p:sp>
        <p:nvSpPr>
          <p:cNvPr id="24" name="Shape 496"/>
          <p:cNvSpPr txBox="1">
            <a:spLocks/>
          </p:cNvSpPr>
          <p:nvPr/>
        </p:nvSpPr>
        <p:spPr>
          <a:xfrm>
            <a:off x="712059" y="4941168"/>
            <a:ext cx="10373003" cy="115212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228600" marR="0" lvl="0" indent="-88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2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685800" marR="0" lvl="1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143000" marR="0" lvl="2" indent="-1143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600200" marR="0" lvl="3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057400" marR="0" lvl="4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600" marR="0" lvl="5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71800" marR="0" lvl="6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429000" marR="0" lvl="7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886200" marR="0" lvl="8" indent="-127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-228600" algn="ctr">
              <a:lnSpc>
                <a:spcPct val="80000"/>
              </a:lnSpc>
              <a:spcBef>
                <a:spcPts val="0"/>
              </a:spcBef>
            </a:pPr>
            <a:r>
              <a:rPr lang="fr-FR" sz="2000" u="sng" dirty="0" smtClean="0"/>
              <a:t>Conclusion : </a:t>
            </a:r>
            <a:r>
              <a:rPr lang="fr-FR" sz="2000" dirty="0" smtClean="0"/>
              <a:t>fusion pas intéressante</a:t>
            </a:r>
          </a:p>
        </p:txBody>
      </p:sp>
    </p:spTree>
    <p:extLst>
      <p:ext uri="{BB962C8B-B14F-4D97-AF65-F5344CB8AC3E}">
        <p14:creationId xmlns:p14="http://schemas.microsoft.com/office/powerpoint/2010/main" val="297920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508" name="Shape 508"/>
          <p:cNvSpPr txBox="1">
            <a:spLocks noGrp="1"/>
          </p:cNvSpPr>
          <p:nvPr>
            <p:ph type="body" idx="1"/>
          </p:nvPr>
        </p:nvSpPr>
        <p:spPr>
          <a:xfrm>
            <a:off x="1143000" y="1434413"/>
            <a:ext cx="9829799" cy="4891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cador de l’industrie alimentaire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665" i="1" dirty="0"/>
              <a:t>Notre point de </a:t>
            </a:r>
            <a:r>
              <a:rPr lang="fr-FR" sz="1665" i="1" dirty="0" smtClean="0"/>
              <a:t>vue</a:t>
            </a: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Combinaison de différents </a:t>
            </a: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modèles de logistique </a:t>
            </a:r>
            <a:endParaRPr lang="fr-FR" sz="1665" b="0" i="1" u="none" strike="noStrike" cap="none" dirty="0" smtClean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743200" marR="0" lvl="6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None/>
            </a:pPr>
            <a:endParaRPr lang="fr-FR" sz="1665" i="1" dirty="0"/>
          </a:p>
          <a:p>
            <a:pPr marL="2743200" marR="0" lvl="6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None/>
            </a:pP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R="0" lvl="5" indent="0" algn="l" rtl="0">
              <a:lnSpc>
                <a:spcPct val="70000"/>
              </a:lnSpc>
              <a:spcBef>
                <a:spcPts val="500"/>
              </a:spcBef>
              <a:buClr>
                <a:srgbClr val="F63790"/>
              </a:buClr>
              <a:buSzPct val="97368"/>
              <a:buNone/>
            </a:pPr>
            <a:r>
              <a:rPr lang="fr-FR" sz="185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510" name="Shape 510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34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1" name="Shape 511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Shape 512" descr="1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663" y="5158308"/>
            <a:ext cx="596199" cy="6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Shape 517"/>
          <p:cNvSpPr txBox="1">
            <a:spLocks noGrp="1"/>
          </p:cNvSpPr>
          <p:nvPr>
            <p:ph type="sldNum" idx="12"/>
          </p:nvPr>
        </p:nvSpPr>
        <p:spPr>
          <a:xfrm>
            <a:off x="8688288" y="404664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35</a:t>
            </a:fld>
            <a:endParaRPr lang="fr-FR" sz="1050" dirty="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18" name="Shape 518"/>
          <p:cNvSpPr txBox="1"/>
          <p:nvPr/>
        </p:nvSpPr>
        <p:spPr>
          <a:xfrm>
            <a:off x="4178813" y="1925425"/>
            <a:ext cx="7506300" cy="19389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SzPct val="25000"/>
              <a:buNone/>
            </a:pPr>
            <a:r>
              <a:rPr lang="fr-FR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Merci de votre attention</a:t>
            </a:r>
            <a:br>
              <a:rPr lang="fr-FR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lang="fr-FR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fr-FR" sz="40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 questions ?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200" y="1475350"/>
            <a:ext cx="3874014" cy="2839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277" descr="fezzfe.png"/>
          <p:cNvPicPr preferRelativeResize="0"/>
          <p:nvPr/>
        </p:nvPicPr>
        <p:blipFill rotWithShape="1">
          <a:blip r:embed="rId4">
            <a:alphaModFix/>
          </a:blip>
          <a:srcRect l="23549" t="62108" r="4191" b="13180"/>
          <a:stretch/>
        </p:blipFill>
        <p:spPr>
          <a:xfrm>
            <a:off x="9945293" y="6221789"/>
            <a:ext cx="2213875" cy="639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>
            <a:spLocks noGrp="1"/>
          </p:cNvSpPr>
          <p:nvPr>
            <p:ph type="title"/>
          </p:nvPr>
        </p:nvSpPr>
        <p:spPr>
          <a:xfrm>
            <a:off x="1371600" y="422547"/>
            <a:ext cx="9601200" cy="76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 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0" name="Shape 190"/>
          <p:cNvSpPr txBox="1"/>
          <p:nvPr/>
        </p:nvSpPr>
        <p:spPr>
          <a:xfrm>
            <a:off x="685800" y="3605883"/>
            <a:ext cx="5279571" cy="185601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94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endParaRPr sz="2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4048" marR="0" lvl="0" indent="-384048" algn="just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endParaRPr sz="2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384048" marR="0" lvl="0" indent="-384048" algn="just" rtl="0">
              <a:lnSpc>
                <a:spcPct val="94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Font typeface="Source Sans Pro"/>
              <a:buNone/>
            </a:pPr>
            <a:endParaRPr sz="2000">
              <a:solidFill>
                <a:schemeClr val="dk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1" name="Shape 1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4451" y="1140007"/>
            <a:ext cx="5845049" cy="5215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4">
            <a:alphaModFix/>
          </a:blip>
          <a:srcRect/>
          <a:stretch/>
        </p:blipFill>
        <p:spPr>
          <a:xfrm>
            <a:off x="29935" y="2697475"/>
            <a:ext cx="5714999" cy="313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 descr="fezzfe.png"/>
          <p:cNvPicPr preferRelativeResize="0"/>
          <p:nvPr/>
        </p:nvPicPr>
        <p:blipFill rotWithShape="1">
          <a:blip r:embed="rId5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pied de page 1"/>
          <p:cNvSpPr>
            <a:spLocks noGrp="1"/>
          </p:cNvSpPr>
          <p:nvPr>
            <p:ph type="ftr" idx="11"/>
          </p:nvPr>
        </p:nvSpPr>
        <p:spPr>
          <a:xfrm>
            <a:off x="263352" y="6355844"/>
            <a:ext cx="7772400" cy="365099"/>
          </a:xfrm>
        </p:spPr>
        <p:txBody>
          <a:bodyPr/>
          <a:lstStyle/>
          <a:p>
            <a:r>
              <a:rPr lang="fr-FR" dirty="0" smtClean="0"/>
              <a:t>Antoine Chaumont - Ludovic </a:t>
            </a:r>
            <a:r>
              <a:rPr lang="fr-FR" dirty="0"/>
              <a:t>Noel </a:t>
            </a:r>
            <a:r>
              <a:rPr lang="fr-FR" dirty="0" smtClean="0"/>
              <a:t>-</a:t>
            </a:r>
            <a:r>
              <a:rPr lang="fr-FR" dirty="0"/>
              <a:t> </a:t>
            </a:r>
            <a:r>
              <a:rPr lang="fr-FR" dirty="0" err="1"/>
              <a:t>Gerard</a:t>
            </a:r>
            <a:r>
              <a:rPr lang="fr-FR" dirty="0"/>
              <a:t> Bastian - </a:t>
            </a:r>
            <a:r>
              <a:rPr lang="fr-FR" dirty="0" smtClean="0"/>
              <a:t>Matthieu </a:t>
            </a:r>
            <a:r>
              <a:rPr lang="fr-FR" dirty="0" err="1"/>
              <a:t>Hebben</a:t>
            </a:r>
            <a:r>
              <a:rPr lang="fr-FR" dirty="0"/>
              <a:t> </a:t>
            </a:r>
            <a:r>
              <a:rPr lang="fr-FR" dirty="0" smtClean="0"/>
              <a:t>- Marat </a:t>
            </a:r>
            <a:r>
              <a:rPr lang="fr-FR" dirty="0" err="1" smtClean="0"/>
              <a:t>Monnie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E-LOGISTIQUE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1143000" y="1434413"/>
            <a:ext cx="9829799" cy="4891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57400" marR="0" lvl="4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63790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cador de l’industrie alimentaire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665" i="1" dirty="0"/>
              <a:t>Notre point de </a:t>
            </a:r>
            <a:r>
              <a:rPr lang="fr-FR" sz="1665" i="1" dirty="0" smtClean="0"/>
              <a:t>vue</a:t>
            </a: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i="1" dirty="0" smtClean="0"/>
              <a:t>C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ombinaison de différents </a:t>
            </a: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modèles de logistique 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None/>
            </a:pPr>
            <a:endParaRPr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3" name="Shape 203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 descr="1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405" y="2537603"/>
            <a:ext cx="502711" cy="63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>
            <a:spLocks noGrp="1"/>
          </p:cNvSpPr>
          <p:nvPr>
            <p:ph type="title"/>
          </p:nvPr>
        </p:nvSpPr>
        <p:spPr>
          <a:xfrm>
            <a:off x="1371599" y="183465"/>
            <a:ext cx="9601200" cy="998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E-LOGISTIQUE</a:t>
            </a:r>
          </a:p>
        </p:txBody>
      </p:sp>
      <p:sp>
        <p:nvSpPr>
          <p:cNvPr id="211" name="Shape 211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5762287" y="1289820"/>
            <a:ext cx="5791200" cy="14319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E-Logistique: Logistique en aval et amont liée au processus de e-commerce. Logistique électronique mais aussi physique 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3" name="Shape 213" descr="Afficher l'image d'origine"/>
          <p:cNvPicPr preferRelativeResize="0"/>
          <p:nvPr/>
        </p:nvPicPr>
        <p:blipFill rotWithShape="1">
          <a:blip r:embed="rId3">
            <a:alphaModFix/>
          </a:blip>
          <a:srcRect t="1490" b="-1490"/>
          <a:stretch/>
        </p:blipFill>
        <p:spPr>
          <a:xfrm>
            <a:off x="-235777" y="1539750"/>
            <a:ext cx="6278122" cy="481609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Shape 214"/>
          <p:cNvSpPr txBox="1"/>
          <p:nvPr/>
        </p:nvSpPr>
        <p:spPr>
          <a:xfrm>
            <a:off x="5715000" y="3079500"/>
            <a:ext cx="5791200" cy="27727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Stockage (StoreHouse ou WareHouse)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Gestions des stocks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Plus de services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Plus d’informations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Prix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</a:pPr>
            <a:endParaRPr sz="22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15" name="Shape 215" descr="Afficher l'image d'origin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0107" y="3485644"/>
            <a:ext cx="2132286" cy="2274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 descr="fezzfe.png"/>
          <p:cNvPicPr preferRelativeResize="0"/>
          <p:nvPr/>
        </p:nvPicPr>
        <p:blipFill rotWithShape="1">
          <a:blip r:embed="rId5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ENTREPRISE</a:t>
            </a:r>
          </a:p>
        </p:txBody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1143000" y="1434413"/>
            <a:ext cx="9829799" cy="4891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57400" marR="0" lvl="4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63790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cador de l’industrie alimentaire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665" i="1" dirty="0"/>
              <a:t>Notre point de </a:t>
            </a:r>
            <a:r>
              <a:rPr lang="fr-FR" sz="1665" i="1" dirty="0" smtClean="0"/>
              <a:t>vue</a:t>
            </a: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Combinaison de </a:t>
            </a: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différents modèles de logistique 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None/>
            </a:pPr>
            <a:endParaRPr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225" name="Shape 22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7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26" name="Shape 226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 descr="1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975" y="2780928"/>
            <a:ext cx="596199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9447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ENTREPRISE</a:t>
            </a:r>
          </a:p>
        </p:txBody>
      </p:sp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556079" y="1783147"/>
            <a:ext cx="9601200" cy="4572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28600" marR="0" lvl="0" indent="-2286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</a:t>
            </a:r>
            <a:r>
              <a:rPr lang="fr-FR" sz="2200" b="0" i="0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créée </a:t>
            </a:r>
            <a:r>
              <a:rPr lang="fr-FR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 2014         Mise en place et l’entretien d’une  e-logistique adaptée.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Domaine d’activité : la e-épicerie</a:t>
            </a:r>
          </a:p>
          <a:p>
            <a:pPr marL="0" marR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Travail sur quelques petits projets indépendants &amp; Etude cas Auchan.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fr-FR" sz="220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 infrastructures sont maintenant assez importantes       Gros projets.</a:t>
            </a: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28600" marR="0" lvl="0" indent="-228600" algn="just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220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5" name="Shape 235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8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236" name="Shape 236"/>
          <p:cNvCxnSpPr/>
          <p:nvPr/>
        </p:nvCxnSpPr>
        <p:spPr>
          <a:xfrm>
            <a:off x="4579555" y="1993731"/>
            <a:ext cx="4947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cxnSp>
        <p:nvCxnSpPr>
          <p:cNvPr id="237" name="Shape 237"/>
          <p:cNvCxnSpPr/>
          <p:nvPr/>
        </p:nvCxnSpPr>
        <p:spPr>
          <a:xfrm>
            <a:off x="8698172" y="5157192"/>
            <a:ext cx="49473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lg" len="lg"/>
          </a:ln>
        </p:spPr>
      </p:cxnSp>
      <p:pic>
        <p:nvPicPr>
          <p:cNvPr id="238" name="Shape 238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878825" y="1703198"/>
            <a:ext cx="1457830" cy="4211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>
            <a:spLocks noGrp="1"/>
          </p:cNvSpPr>
          <p:nvPr>
            <p:ph type="title"/>
          </p:nvPr>
        </p:nvSpPr>
        <p:spPr>
          <a:xfrm>
            <a:off x="1371600" y="685800"/>
            <a:ext cx="9601200" cy="81642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90000"/>
              </a:lnSpc>
              <a:spcBef>
                <a:spcPts val="0"/>
              </a:spcBef>
              <a:buClr>
                <a:srgbClr val="F63790"/>
              </a:buClr>
              <a:buSzPct val="25000"/>
              <a:buFont typeface="Century Gothic"/>
              <a:buNone/>
            </a:pPr>
            <a:r>
              <a:rPr lang="fr-FR" sz="4000" b="0" i="0" u="none" strike="noStrike" cap="none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</a:t>
            </a:r>
          </a:p>
        </p:txBody>
      </p:sp>
      <p:sp>
        <p:nvSpPr>
          <p:cNvPr id="246" name="Shape 246"/>
          <p:cNvSpPr txBox="1">
            <a:spLocks noGrp="1"/>
          </p:cNvSpPr>
          <p:nvPr>
            <p:ph type="body" idx="1"/>
          </p:nvPr>
        </p:nvSpPr>
        <p:spPr>
          <a:xfrm>
            <a:off x="1143000" y="1434413"/>
            <a:ext cx="9829799" cy="489171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2057400" marR="0" lvl="4" indent="-22860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Introduction</a:t>
            </a: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e-commerce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le e-commerce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Qu’est ce que la e-logistique ?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Qui sommes nous ?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rgbClr val="F63790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: Un </a:t>
            </a:r>
            <a:r>
              <a:rPr lang="fr-FR" sz="1850" b="0" i="0" u="none" strike="noStrike" cap="none" dirty="0" smtClean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géant de </a:t>
            </a:r>
            <a:r>
              <a:rPr lang="fr-FR" sz="1850" b="0" i="0" u="none" strike="noStrike" cap="none" dirty="0">
                <a:solidFill>
                  <a:srgbClr val="F6379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l’industrie alimentaire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Présentation générale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Auchan et le e-commerce</a:t>
            </a:r>
          </a:p>
          <a:p>
            <a:pPr marL="2286000" marR="0" lvl="5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514600" marR="0" lvl="5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Notre approche de la e-logistique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 stockage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La </a:t>
            </a: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livraison</a:t>
            </a:r>
          </a:p>
          <a:p>
            <a:pPr lvl="6" indent="-228600">
              <a:lnSpc>
                <a:spcPct val="70000"/>
              </a:lnSpc>
              <a:buSzPct val="97941"/>
              <a:buFont typeface="Courier New"/>
              <a:buChar char="o"/>
            </a:pPr>
            <a:r>
              <a:rPr lang="fr-FR" sz="1665" i="1" dirty="0"/>
              <a:t>Notre point de </a:t>
            </a:r>
            <a:r>
              <a:rPr lang="fr-FR" sz="1665" i="1" dirty="0" smtClean="0"/>
              <a:t>vue</a:t>
            </a:r>
            <a:endParaRPr lang="fr-FR"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Char char="o"/>
            </a:pPr>
            <a:r>
              <a:rPr lang="fr-FR" sz="1665" b="0" i="1" u="none" strike="noStrike" cap="none" dirty="0" smtClean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Combinaison de différents </a:t>
            </a:r>
            <a:r>
              <a:rPr lang="fr-FR" sz="1665" b="0" i="1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modèles de logistique </a:t>
            </a:r>
          </a:p>
          <a:p>
            <a:pPr marL="2971800" marR="0" lvl="6" indent="-22860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97941"/>
              <a:buFont typeface="Courier New"/>
              <a:buNone/>
            </a:pPr>
            <a:endParaRPr sz="1665" b="0" i="1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1828800" marR="0" lvl="4" indent="0" algn="l" rtl="0">
              <a:lnSpc>
                <a:spcPct val="7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1850" b="0" i="0" u="none" strike="noStrike" cap="none" dirty="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2057400" marR="0" lvl="4" indent="-228600" algn="l" rtl="0">
              <a:lnSpc>
                <a:spcPct val="70000"/>
              </a:lnSpc>
              <a:spcBef>
                <a:spcPts val="500"/>
              </a:spcBef>
              <a:buClr>
                <a:schemeClr val="dk1"/>
              </a:buClr>
              <a:buSzPct val="97368"/>
              <a:buFont typeface="Arial"/>
              <a:buChar char="•"/>
            </a:pPr>
            <a:r>
              <a:rPr lang="fr-FR" sz="1850" b="0" i="0" u="none" strike="noStrike" cap="none" dirty="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Conclusion</a:t>
            </a:r>
          </a:p>
        </p:txBody>
      </p:sp>
      <p:sp>
        <p:nvSpPr>
          <p:cNvPr id="248" name="Shape 248"/>
          <p:cNvSpPr txBox="1">
            <a:spLocks noGrp="1"/>
          </p:cNvSpPr>
          <p:nvPr>
            <p:ph type="sldNum" idx="12"/>
          </p:nvPr>
        </p:nvSpPr>
        <p:spPr>
          <a:xfrm>
            <a:off x="8763000" y="38100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fr-FR" sz="1050">
                <a:solidFill>
                  <a:srgbClr val="88888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9</a:t>
            </a:fld>
            <a:endParaRPr lang="fr-FR" sz="1050">
              <a:solidFill>
                <a:srgbClr val="88888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49" name="Shape 249" descr="fezzfe.png"/>
          <p:cNvPicPr preferRelativeResize="0"/>
          <p:nvPr/>
        </p:nvPicPr>
        <p:blipFill rotWithShape="1">
          <a:blip r:embed="rId3">
            <a:alphaModFix/>
          </a:blip>
          <a:srcRect l="23549" t="62108" r="4191" b="13180"/>
          <a:stretch/>
        </p:blipFill>
        <p:spPr>
          <a:xfrm>
            <a:off x="9978125" y="6218400"/>
            <a:ext cx="2213875" cy="63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 descr="11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4025" y="3239773"/>
            <a:ext cx="596199" cy="6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space réservé du pied de page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fr-FR" smtClean="0"/>
              <a:t>Antoine Chaumont - Matthieu Hebben - Gerard Bastian - Marat Monnie - Ludovic Noel </a:t>
            </a: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raînée de condensation">
  <a:themeElements>
    <a:clrScheme name="Traînée de condensation">
      <a:dk1>
        <a:srgbClr val="000000"/>
      </a:dk1>
      <a:lt1>
        <a:srgbClr val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1455</TotalTime>
  <Words>1906</Words>
  <Application>Microsoft Office PowerPoint</Application>
  <PresentationFormat>Personnalisé</PresentationFormat>
  <Paragraphs>578</Paragraphs>
  <Slides>35</Slides>
  <Notes>35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1" baseType="lpstr">
      <vt:lpstr>Arial</vt:lpstr>
      <vt:lpstr>Source Sans Pro</vt:lpstr>
      <vt:lpstr>Century Gothic</vt:lpstr>
      <vt:lpstr>Calibri</vt:lpstr>
      <vt:lpstr>Courier New</vt:lpstr>
      <vt:lpstr>Traînée de condensation</vt:lpstr>
      <vt:lpstr>Présentation PowerPoint</vt:lpstr>
      <vt:lpstr>Plan</vt:lpstr>
      <vt:lpstr>LE E-COMMERCE </vt:lpstr>
      <vt:lpstr>LE E-COMMERCE </vt:lpstr>
      <vt:lpstr>LA E-LOGISTIQUE</vt:lpstr>
      <vt:lpstr>LA E-LOGISTIQUE</vt:lpstr>
      <vt:lpstr>NOTRE ENTREPRISE</vt:lpstr>
      <vt:lpstr>NOTRE ENTREPRISE</vt:lpstr>
      <vt:lpstr>AUCHAN</vt:lpstr>
      <vt:lpstr>PRÉSENTATION GÉNÉRALE</vt:lpstr>
      <vt:lpstr>Présentation PowerPoint</vt:lpstr>
      <vt:lpstr>La concurrence en France</vt:lpstr>
      <vt:lpstr>PARTS DU MARCHÉ</vt:lpstr>
      <vt:lpstr>AUCHAN</vt:lpstr>
      <vt:lpstr>AUCHAN ET LE E-COMMERCE </vt:lpstr>
      <vt:lpstr>AUCHAN ET LE E-COMMERCE </vt:lpstr>
      <vt:lpstr>AUCHAN ET LE E-COMMERCE </vt:lpstr>
      <vt:lpstr>La concurrence en France</vt:lpstr>
      <vt:lpstr>AUCHAN ET LE E-COMMERCE </vt:lpstr>
      <vt:lpstr>LE STOCKAGE</vt:lpstr>
      <vt:lpstr>Le warehouse picking</vt:lpstr>
      <vt:lpstr>Le bilan du E-commerce</vt:lpstr>
      <vt:lpstr>Le store picking</vt:lpstr>
      <vt:lpstr>Croissance des infrastructures des E-épiceries</vt:lpstr>
      <vt:lpstr>LA LIVRAISON</vt:lpstr>
      <vt:lpstr>LA LIVRAISON</vt:lpstr>
      <vt:lpstr>LA LIVRAISON</vt:lpstr>
      <vt:lpstr>Stratégie du CROSS-CANAL</vt:lpstr>
      <vt:lpstr>NOTRE POINT DE VUE</vt:lpstr>
      <vt:lpstr>NOTRE POINT DE VUE </vt:lpstr>
      <vt:lpstr>COMBINAISON DE DIFFERENTS MODELES LOGISTIQUE</vt:lpstr>
      <vt:lpstr>COMBINER DEUX MODÈLES DE LOGISTIQUE</vt:lpstr>
      <vt:lpstr>FUSION DE DEUX MODÈLES DE LOGISTIQUE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Darkludo</dc:creator>
  <cp:lastModifiedBy>Darkludo</cp:lastModifiedBy>
  <cp:revision>50</cp:revision>
  <dcterms:modified xsi:type="dcterms:W3CDTF">2017-06-09T08:59:02Z</dcterms:modified>
</cp:coreProperties>
</file>